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tags/tag1.xml" ContentType="application/vnd.openxmlformats-officedocument.presentationml.tags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4">
  <p:sldMasterIdLst>
    <p:sldMasterId id="2147483660" r:id="rId4"/>
  </p:sldMasterIdLst>
  <p:notesMasterIdLst>
    <p:notesMasterId r:id="rId51"/>
  </p:notesMasterIdLst>
  <p:handoutMasterIdLst>
    <p:handoutMasterId r:id="rId52"/>
  </p:handoutMasterIdLst>
  <p:sldIdLst>
    <p:sldId id="263" r:id="rId5"/>
    <p:sldId id="318" r:id="rId6"/>
    <p:sldId id="441" r:id="rId7"/>
    <p:sldId id="430" r:id="rId8"/>
    <p:sldId id="443" r:id="rId9"/>
    <p:sldId id="406" r:id="rId10"/>
    <p:sldId id="431" r:id="rId11"/>
    <p:sldId id="445" r:id="rId12"/>
    <p:sldId id="432" r:id="rId13"/>
    <p:sldId id="447" r:id="rId14"/>
    <p:sldId id="448" r:id="rId15"/>
    <p:sldId id="449" r:id="rId16"/>
    <p:sldId id="450" r:id="rId17"/>
    <p:sldId id="451" r:id="rId18"/>
    <p:sldId id="452" r:id="rId19"/>
    <p:sldId id="453" r:id="rId20"/>
    <p:sldId id="454" r:id="rId21"/>
    <p:sldId id="455" r:id="rId22"/>
    <p:sldId id="456" r:id="rId23"/>
    <p:sldId id="457" r:id="rId24"/>
    <p:sldId id="458" r:id="rId25"/>
    <p:sldId id="459" r:id="rId26"/>
    <p:sldId id="460" r:id="rId27"/>
    <p:sldId id="444" r:id="rId28"/>
    <p:sldId id="433" r:id="rId29"/>
    <p:sldId id="362" r:id="rId30"/>
    <p:sldId id="363" r:id="rId31"/>
    <p:sldId id="428" r:id="rId32"/>
    <p:sldId id="434" r:id="rId33"/>
    <p:sldId id="446" r:id="rId34"/>
    <p:sldId id="374" r:id="rId35"/>
    <p:sldId id="424" r:id="rId36"/>
    <p:sldId id="404" r:id="rId37"/>
    <p:sldId id="426" r:id="rId38"/>
    <p:sldId id="435" r:id="rId39"/>
    <p:sldId id="436" r:id="rId40"/>
    <p:sldId id="398" r:id="rId41"/>
    <p:sldId id="399" r:id="rId42"/>
    <p:sldId id="400" r:id="rId43"/>
    <p:sldId id="401" r:id="rId44"/>
    <p:sldId id="402" r:id="rId45"/>
    <p:sldId id="425" r:id="rId46"/>
    <p:sldId id="422" r:id="rId47"/>
    <p:sldId id="423" r:id="rId48"/>
    <p:sldId id="419" r:id="rId49"/>
    <p:sldId id="287" r:id="rId50"/>
  </p:sldIdLst>
  <p:sldSz cx="9144000" cy="6858000" type="screen4x3"/>
  <p:notesSz cx="9926638" cy="6797675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5443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la Tvrdonova" initials="JT" lastIdx="0" clrIdx="0">
    <p:extLst/>
  </p:cmAuthor>
  <p:cmAuthor id="2" name="Hannes Wimmer" initials="HW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A833"/>
    <a:srgbClr val="030303"/>
    <a:srgbClr val="BE4A35"/>
    <a:srgbClr val="57825E"/>
    <a:srgbClr val="8BAB80"/>
    <a:srgbClr val="F07E31"/>
    <a:srgbClr val="6F6F6F"/>
    <a:srgbClr val="DDDDDD"/>
    <a:srgbClr val="DC9045"/>
    <a:srgbClr val="E7B8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1914" y="264"/>
      </p:cViewPr>
      <p:guideLst>
        <p:guide pos="5443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notesMaster" Target="notesMasters/notesMaster1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C61C07-D5A8-4A4B-B020-0C2C72993C0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BD649A29-8BEB-47DE-A560-741215823A18}">
      <dgm:prSet custT="1"/>
      <dgm:spPr>
        <a:solidFill>
          <a:srgbClr val="8BAB80"/>
        </a:solidFill>
      </dgm:spPr>
      <dgm:t>
        <a:bodyPr/>
        <a:lstStyle/>
        <a:p>
          <a:pPr rtl="0"/>
          <a:r>
            <a:rPr lang="en-GB" sz="2200" b="0" i="0">
              <a:latin typeface="Arial" panose="020B0604020202020204" pitchFamily="34" charset="0"/>
              <a:cs typeface="Arial" panose="020B0604020202020204" pitchFamily="34" charset="0"/>
            </a:rPr>
            <a:t>Guide stakeholders through the path in  accomplishing  the evaluation task for 2017 (and beyond):</a:t>
          </a:r>
          <a:endParaRPr lang="sk-SK" sz="2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A9AE684-907F-48CB-B9E9-E88BC008BBE6}" type="parTrans" cxnId="{AEF84A60-2EB7-466F-8BAA-A735EB20AF79}">
      <dgm:prSet/>
      <dgm:spPr/>
      <dgm:t>
        <a:bodyPr/>
        <a:lstStyle/>
        <a:p>
          <a:endParaRPr lang="sk-SK" sz="2200"/>
        </a:p>
      </dgm:t>
    </dgm:pt>
    <dgm:pt modelId="{B5DD51E8-126A-4439-B863-8139D2951601}" type="sibTrans" cxnId="{AEF84A60-2EB7-466F-8BAA-A735EB20AF79}">
      <dgm:prSet/>
      <dgm:spPr/>
      <dgm:t>
        <a:bodyPr/>
        <a:lstStyle/>
        <a:p>
          <a:endParaRPr lang="sk-SK" sz="2200"/>
        </a:p>
      </dgm:t>
    </dgm:pt>
    <dgm:pt modelId="{F6197339-70D1-4FEE-9592-08CC51E6E513}">
      <dgm:prSet custT="1"/>
      <dgm:spPr/>
      <dgm:t>
        <a:bodyPr/>
        <a:lstStyle/>
        <a:p>
          <a:pPr rtl="0"/>
          <a:r>
            <a:rPr lang="en-GB" sz="2200" b="0" i="0" noProof="0">
              <a:solidFill>
                <a:srgbClr val="030303"/>
              </a:solidFill>
              <a:latin typeface="Arial" panose="020B0604020202020204" pitchFamily="34" charset="0"/>
              <a:cs typeface="Arial" panose="020B0604020202020204" pitchFamily="34" charset="0"/>
            </a:rPr>
            <a:t>Set up the system for answering the relevant evaluation questions (1 – 21) with the means of indicators </a:t>
          </a:r>
          <a:endParaRPr lang="en-GB" sz="2200" noProof="0">
            <a:solidFill>
              <a:srgbClr val="030303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9A7AFC-53D3-4217-8CAA-5813D85362ED}" type="parTrans" cxnId="{25EFE8ED-E060-4990-981C-C7D7A8D3EE92}">
      <dgm:prSet/>
      <dgm:spPr/>
      <dgm:t>
        <a:bodyPr/>
        <a:lstStyle/>
        <a:p>
          <a:endParaRPr lang="sk-SK" sz="2200"/>
        </a:p>
      </dgm:t>
    </dgm:pt>
    <dgm:pt modelId="{86A124A6-3165-41CA-9C56-A446ECF6737D}" type="sibTrans" cxnId="{25EFE8ED-E060-4990-981C-C7D7A8D3EE92}">
      <dgm:prSet/>
      <dgm:spPr/>
      <dgm:t>
        <a:bodyPr/>
        <a:lstStyle/>
        <a:p>
          <a:endParaRPr lang="sk-SK" sz="2200"/>
        </a:p>
      </dgm:t>
    </dgm:pt>
    <dgm:pt modelId="{EB350C61-7BBD-49B7-8A94-835F681751CF}">
      <dgm:prSet custT="1"/>
      <dgm:spPr/>
      <dgm:t>
        <a:bodyPr/>
        <a:lstStyle/>
        <a:p>
          <a:pPr rtl="0"/>
          <a:r>
            <a:rPr lang="en-GB" sz="2200" b="0" i="0">
              <a:solidFill>
                <a:srgbClr val="030303"/>
              </a:solidFill>
              <a:latin typeface="Arial" panose="020B0604020202020204" pitchFamily="34" charset="0"/>
              <a:cs typeface="Arial" panose="020B0604020202020204" pitchFamily="34" charset="0"/>
            </a:rPr>
            <a:t>Answer evaluation questions</a:t>
          </a:r>
          <a:endParaRPr lang="sk-SK" sz="2200">
            <a:solidFill>
              <a:srgbClr val="030303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490DD20-3328-4DDE-ABD2-2155DF30DFC1}" type="parTrans" cxnId="{B9AF077B-DE8F-4A76-A125-A33A1DFF58FD}">
      <dgm:prSet/>
      <dgm:spPr/>
      <dgm:t>
        <a:bodyPr/>
        <a:lstStyle/>
        <a:p>
          <a:endParaRPr lang="sk-SK" sz="2200"/>
        </a:p>
      </dgm:t>
    </dgm:pt>
    <dgm:pt modelId="{EDF87DBC-576D-40C8-AEAC-3CC3EC29BA6F}" type="sibTrans" cxnId="{B9AF077B-DE8F-4A76-A125-A33A1DFF58FD}">
      <dgm:prSet/>
      <dgm:spPr/>
      <dgm:t>
        <a:bodyPr/>
        <a:lstStyle/>
        <a:p>
          <a:endParaRPr lang="sk-SK" sz="2200"/>
        </a:p>
      </dgm:t>
    </dgm:pt>
    <dgm:pt modelId="{1AB4351A-8F43-4E4D-9A69-8A1DF30D359A}">
      <dgm:prSet custT="1"/>
      <dgm:spPr/>
      <dgm:t>
        <a:bodyPr/>
        <a:lstStyle/>
        <a:p>
          <a:pPr rtl="0"/>
          <a:r>
            <a:rPr lang="en-GB" sz="2200" noProof="0">
              <a:solidFill>
                <a:srgbClr val="030303"/>
              </a:solidFill>
              <a:latin typeface="Arial" panose="020B0604020202020204" pitchFamily="34" charset="0"/>
              <a:cs typeface="Arial" panose="020B0604020202020204" pitchFamily="34" charset="0"/>
            </a:rPr>
            <a:t>Conduct the evaluation </a:t>
          </a:r>
        </a:p>
      </dgm:t>
    </dgm:pt>
    <dgm:pt modelId="{1C7AC7C5-D16A-4A64-B417-CA959C6E71B0}" type="parTrans" cxnId="{06B05816-CA19-4FF6-A675-A94490DE3F85}">
      <dgm:prSet/>
      <dgm:spPr/>
      <dgm:t>
        <a:bodyPr/>
        <a:lstStyle/>
        <a:p>
          <a:endParaRPr lang="en-US" sz="2200"/>
        </a:p>
      </dgm:t>
    </dgm:pt>
    <dgm:pt modelId="{980111F3-903F-4A4E-B23C-70C02ACF1F41}" type="sibTrans" cxnId="{06B05816-CA19-4FF6-A675-A94490DE3F85}">
      <dgm:prSet/>
      <dgm:spPr/>
      <dgm:t>
        <a:bodyPr/>
        <a:lstStyle/>
        <a:p>
          <a:endParaRPr lang="en-US" sz="2200"/>
        </a:p>
      </dgm:t>
    </dgm:pt>
    <dgm:pt modelId="{14AF751B-769A-4636-9F7A-1D1DA6D8FAD4}" type="pres">
      <dgm:prSet presAssocID="{41C61C07-D5A8-4A4B-B020-0C2C72993C02}" presName="linear" presStyleCnt="0">
        <dgm:presLayoutVars>
          <dgm:animLvl val="lvl"/>
          <dgm:resizeHandles val="exact"/>
        </dgm:presLayoutVars>
      </dgm:prSet>
      <dgm:spPr/>
    </dgm:pt>
    <dgm:pt modelId="{D70497F6-AA1C-49FA-9803-A0C165F44D9F}" type="pres">
      <dgm:prSet presAssocID="{BD649A29-8BEB-47DE-A560-741215823A18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2253D883-F133-4CC2-8CAD-77F2A462894D}" type="pres">
      <dgm:prSet presAssocID="{BD649A29-8BEB-47DE-A560-741215823A18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4A01E58B-95AB-442A-9D98-DD4E22433778}" type="presOf" srcId="{EB350C61-7BBD-49B7-8A94-835F681751CF}" destId="{2253D883-F133-4CC2-8CAD-77F2A462894D}" srcOrd="0" destOrd="2" presId="urn:microsoft.com/office/officeart/2005/8/layout/vList2"/>
    <dgm:cxn modelId="{AEF84A60-2EB7-466F-8BAA-A735EB20AF79}" srcId="{41C61C07-D5A8-4A4B-B020-0C2C72993C02}" destId="{BD649A29-8BEB-47DE-A560-741215823A18}" srcOrd="0" destOrd="0" parTransId="{DA9AE684-907F-48CB-B9E9-E88BC008BBE6}" sibTransId="{B5DD51E8-126A-4439-B863-8139D2951601}"/>
    <dgm:cxn modelId="{06B05816-CA19-4FF6-A675-A94490DE3F85}" srcId="{BD649A29-8BEB-47DE-A560-741215823A18}" destId="{1AB4351A-8F43-4E4D-9A69-8A1DF30D359A}" srcOrd="1" destOrd="0" parTransId="{1C7AC7C5-D16A-4A64-B417-CA959C6E71B0}" sibTransId="{980111F3-903F-4A4E-B23C-70C02ACF1F41}"/>
    <dgm:cxn modelId="{CB0C762B-3A8F-4FF4-B240-6F455749BCDB}" type="presOf" srcId="{41C61C07-D5A8-4A4B-B020-0C2C72993C02}" destId="{14AF751B-769A-4636-9F7A-1D1DA6D8FAD4}" srcOrd="0" destOrd="0" presId="urn:microsoft.com/office/officeart/2005/8/layout/vList2"/>
    <dgm:cxn modelId="{B9AF077B-DE8F-4A76-A125-A33A1DFF58FD}" srcId="{BD649A29-8BEB-47DE-A560-741215823A18}" destId="{EB350C61-7BBD-49B7-8A94-835F681751CF}" srcOrd="2" destOrd="0" parTransId="{B490DD20-3328-4DDE-ABD2-2155DF30DFC1}" sibTransId="{EDF87DBC-576D-40C8-AEAC-3CC3EC29BA6F}"/>
    <dgm:cxn modelId="{528A2D50-9767-49E7-9751-795CB2FF7ECC}" type="presOf" srcId="{BD649A29-8BEB-47DE-A560-741215823A18}" destId="{D70497F6-AA1C-49FA-9803-A0C165F44D9F}" srcOrd="0" destOrd="0" presId="urn:microsoft.com/office/officeart/2005/8/layout/vList2"/>
    <dgm:cxn modelId="{9879938A-E70E-442E-B23A-33A74021A5E6}" type="presOf" srcId="{F6197339-70D1-4FEE-9592-08CC51E6E513}" destId="{2253D883-F133-4CC2-8CAD-77F2A462894D}" srcOrd="0" destOrd="0" presId="urn:microsoft.com/office/officeart/2005/8/layout/vList2"/>
    <dgm:cxn modelId="{25EFE8ED-E060-4990-981C-C7D7A8D3EE92}" srcId="{BD649A29-8BEB-47DE-A560-741215823A18}" destId="{F6197339-70D1-4FEE-9592-08CC51E6E513}" srcOrd="0" destOrd="0" parTransId="{6B9A7AFC-53D3-4217-8CAA-5813D85362ED}" sibTransId="{86A124A6-3165-41CA-9C56-A446ECF6737D}"/>
    <dgm:cxn modelId="{238C27E0-35BD-4D5A-BA02-3711FF014240}" type="presOf" srcId="{1AB4351A-8F43-4E4D-9A69-8A1DF30D359A}" destId="{2253D883-F133-4CC2-8CAD-77F2A462894D}" srcOrd="0" destOrd="1" presId="urn:microsoft.com/office/officeart/2005/8/layout/vList2"/>
    <dgm:cxn modelId="{0832D532-BF46-450A-B8A7-47B71B9E2822}" type="presParOf" srcId="{14AF751B-769A-4636-9F7A-1D1DA6D8FAD4}" destId="{D70497F6-AA1C-49FA-9803-A0C165F44D9F}" srcOrd="0" destOrd="0" presId="urn:microsoft.com/office/officeart/2005/8/layout/vList2"/>
    <dgm:cxn modelId="{A44E83D8-27F7-472B-97EE-A9861FEB65F2}" type="presParOf" srcId="{14AF751B-769A-4636-9F7A-1D1DA6D8FAD4}" destId="{2253D883-F133-4CC2-8CAD-77F2A462894D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26A85AF-6FCF-45CE-9969-632D3D37D04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7427A54E-BF49-467A-8ECC-2C0B1448E323}">
      <dgm:prSet custT="1"/>
      <dgm:spPr>
        <a:solidFill>
          <a:srgbClr val="57825E"/>
        </a:solidFill>
      </dgm:spPr>
      <dgm:t>
        <a:bodyPr/>
        <a:lstStyle/>
        <a:p>
          <a:pPr rtl="0"/>
          <a:r>
            <a:rPr lang="sk-SK" sz="1900" b="1" i="0">
              <a:latin typeface="Arial" panose="020B0604020202020204" pitchFamily="34" charset="0"/>
              <a:cs typeface="Arial" panose="020B0604020202020204" pitchFamily="34" charset="0"/>
            </a:rPr>
            <a:t>Proposed SFC template in the AIR submitted in 2017, point 7</a:t>
          </a:r>
          <a:r>
            <a:rPr lang="en-US" sz="1900" b="1" i="0">
              <a:latin typeface="Arial" panose="020B0604020202020204" pitchFamily="34" charset="0"/>
              <a:cs typeface="Arial" panose="020B0604020202020204" pitchFamily="34" charset="0"/>
            </a:rPr>
            <a:t> for CEQ 4 and filled example</a:t>
          </a:r>
          <a:endParaRPr lang="sk-SK" sz="19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4241D12-5F83-4035-BC5C-7F81542286FA}" type="parTrans" cxnId="{2EEB5B21-6A3C-4ED9-8149-C9EEB9D55D3C}">
      <dgm:prSet/>
      <dgm:spPr/>
      <dgm:t>
        <a:bodyPr/>
        <a:lstStyle/>
        <a:p>
          <a:endParaRPr lang="sk-SK" sz="1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B64C590-24F7-4DC7-8261-369C17FC1B4A}" type="sibTrans" cxnId="{2EEB5B21-6A3C-4ED9-8149-C9EEB9D55D3C}">
      <dgm:prSet/>
      <dgm:spPr/>
      <dgm:t>
        <a:bodyPr/>
        <a:lstStyle/>
        <a:p>
          <a:endParaRPr lang="sk-SK" sz="1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FAB41CD-6112-4EF2-B793-5B062185C9B6}">
      <dgm:prSet custT="1"/>
      <dgm:spPr>
        <a:solidFill>
          <a:srgbClr val="57825E"/>
        </a:solidFill>
      </dgm:spPr>
      <dgm:t>
        <a:bodyPr/>
        <a:lstStyle/>
        <a:p>
          <a:pPr rtl="0"/>
          <a:r>
            <a:rPr lang="en-US" sz="1900" b="1">
              <a:latin typeface="Arial" panose="020B0604020202020204" pitchFamily="34" charset="0"/>
              <a:cs typeface="Arial" panose="020B0604020202020204" pitchFamily="34" charset="0"/>
            </a:rPr>
            <a:t>CMES elements and their use in evaluation</a:t>
          </a:r>
          <a:endParaRPr lang="sk-SK" sz="19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36D7A3-4C11-476E-876A-FB6B6E6B5ACC}" type="parTrans" cxnId="{DECD82F5-CB94-46D4-B79B-7C4E0471D776}">
      <dgm:prSet/>
      <dgm:spPr/>
      <dgm:t>
        <a:bodyPr/>
        <a:lstStyle/>
        <a:p>
          <a:endParaRPr lang="en-US" sz="1900"/>
        </a:p>
      </dgm:t>
    </dgm:pt>
    <dgm:pt modelId="{D0D8AF27-ADE5-4A9F-8BAC-2883C0F85AE7}" type="sibTrans" cxnId="{DECD82F5-CB94-46D4-B79B-7C4E0471D776}">
      <dgm:prSet/>
      <dgm:spPr/>
      <dgm:t>
        <a:bodyPr/>
        <a:lstStyle/>
        <a:p>
          <a:endParaRPr lang="en-US" sz="1900"/>
        </a:p>
      </dgm:t>
    </dgm:pt>
    <dgm:pt modelId="{6051B263-D945-49D2-9706-1F180E8146BD}">
      <dgm:prSet custT="1"/>
      <dgm:spPr>
        <a:solidFill>
          <a:srgbClr val="57825E"/>
        </a:solidFill>
      </dgm:spPr>
      <dgm:t>
        <a:bodyPr/>
        <a:lstStyle/>
        <a:p>
          <a:pPr rtl="0"/>
          <a:r>
            <a:rPr lang="sk-SK" sz="1900" b="1">
              <a:latin typeface="Arial" panose="020B0604020202020204" pitchFamily="34" charset="0"/>
              <a:cs typeface="Arial" panose="020B0604020202020204" pitchFamily="34" charset="0"/>
            </a:rPr>
            <a:t>O</a:t>
          </a:r>
          <a:r>
            <a:rPr lang="en-GB" sz="1900" b="1" err="1">
              <a:latin typeface="Arial" panose="020B0604020202020204" pitchFamily="34" charset="0"/>
              <a:cs typeface="Arial" panose="020B0604020202020204" pitchFamily="34" charset="0"/>
            </a:rPr>
            <a:t>verview</a:t>
          </a:r>
          <a:r>
            <a:rPr lang="en-GB" sz="1900" b="1">
              <a:latin typeface="Arial" panose="020B0604020202020204" pitchFamily="34" charset="0"/>
              <a:cs typeface="Arial" panose="020B0604020202020204" pitchFamily="34" charset="0"/>
            </a:rPr>
            <a:t> of reporting requirements on the RDP implementation and evaluation in 2014-2020</a:t>
          </a:r>
          <a:endParaRPr lang="sk-SK" sz="19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18BC86-5D8B-4D9D-9D36-693CE271E82A}" type="parTrans" cxnId="{EC209E2F-9C04-4DB1-93BE-47301D7AF143}">
      <dgm:prSet/>
      <dgm:spPr/>
      <dgm:t>
        <a:bodyPr/>
        <a:lstStyle/>
        <a:p>
          <a:endParaRPr lang="sk-SK" sz="1900"/>
        </a:p>
      </dgm:t>
    </dgm:pt>
    <dgm:pt modelId="{DE98BE59-77CD-420C-B54C-709FB59E71ED}" type="sibTrans" cxnId="{EC209E2F-9C04-4DB1-93BE-47301D7AF143}">
      <dgm:prSet/>
      <dgm:spPr/>
      <dgm:t>
        <a:bodyPr/>
        <a:lstStyle/>
        <a:p>
          <a:endParaRPr lang="sk-SK" sz="1900"/>
        </a:p>
      </dgm:t>
    </dgm:pt>
    <dgm:pt modelId="{9C312D50-A883-4174-9E1D-A73597458046}">
      <dgm:prSet custT="1"/>
      <dgm:spPr>
        <a:solidFill>
          <a:srgbClr val="57825E"/>
        </a:solidFill>
      </dgm:spPr>
      <dgm:t>
        <a:bodyPr/>
        <a:lstStyle/>
        <a:p>
          <a:pPr rtl="0"/>
          <a:r>
            <a:rPr lang="en-GB" sz="1900" b="1" i="0">
              <a:latin typeface="Arial" panose="020B0604020202020204" pitchFamily="34" charset="0"/>
              <a:cs typeface="Arial" panose="020B0604020202020204" pitchFamily="34" charset="0"/>
            </a:rPr>
            <a:t>Tool for qualitative appraisal of RDP interventions´ effects (measure, FA and RD priorities</a:t>
          </a:r>
          <a:endParaRPr lang="sk-SK" sz="19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6BD969F-66E5-471B-A9AC-997F07CBBF4C}" type="parTrans" cxnId="{D362C4DD-741D-4A63-B69D-76149596AF0E}">
      <dgm:prSet/>
      <dgm:spPr/>
      <dgm:t>
        <a:bodyPr/>
        <a:lstStyle/>
        <a:p>
          <a:endParaRPr lang="sk-SK" sz="1900"/>
        </a:p>
      </dgm:t>
    </dgm:pt>
    <dgm:pt modelId="{8854F200-BD4A-4421-9089-740DADF36B6C}" type="sibTrans" cxnId="{D362C4DD-741D-4A63-B69D-76149596AF0E}">
      <dgm:prSet/>
      <dgm:spPr/>
      <dgm:t>
        <a:bodyPr/>
        <a:lstStyle/>
        <a:p>
          <a:endParaRPr lang="sk-SK" sz="1900"/>
        </a:p>
      </dgm:t>
    </dgm:pt>
    <dgm:pt modelId="{28DF61CC-2311-49B6-849B-4239A9124C0E}">
      <dgm:prSet custT="1"/>
      <dgm:spPr>
        <a:solidFill>
          <a:srgbClr val="57825E"/>
        </a:solidFill>
      </dgm:spPr>
      <dgm:t>
        <a:bodyPr/>
        <a:lstStyle/>
        <a:p>
          <a:pPr rtl="0"/>
          <a:r>
            <a:rPr lang="en-GB" sz="1900" b="1" i="0">
              <a:latin typeface="Arial" panose="020B0604020202020204" pitchFamily="34" charset="0"/>
              <a:cs typeface="Arial" panose="020B0604020202020204" pitchFamily="34" charset="0"/>
            </a:rPr>
            <a:t>Other useful documents</a:t>
          </a:r>
          <a:r>
            <a:rPr lang="sk-SK" sz="1900" b="1" i="0">
              <a:latin typeface="Arial" panose="020B0604020202020204" pitchFamily="34" charset="0"/>
              <a:cs typeface="Arial" panose="020B0604020202020204" pitchFamily="34" charset="0"/>
            </a:rPr>
            <a:t>,  </a:t>
          </a:r>
          <a:r>
            <a:rPr lang="sk-SK" sz="1900" b="1" i="0" err="1">
              <a:latin typeface="Arial" panose="020B0604020202020204" pitchFamily="34" charset="0"/>
              <a:cs typeface="Arial" panose="020B0604020202020204" pitchFamily="34" charset="0"/>
            </a:rPr>
            <a:t>e.g</a:t>
          </a:r>
          <a:r>
            <a:rPr lang="sk-SK" sz="1900" b="1" i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sk-SK" sz="1900" b="1" i="0" err="1">
              <a:latin typeface="Arial" panose="020B0604020202020204" pitchFamily="34" charset="0"/>
              <a:cs typeface="Arial" panose="020B0604020202020204" pitchFamily="34" charset="0"/>
            </a:rPr>
            <a:t>checklists</a:t>
          </a:r>
          <a:endParaRPr lang="sk-SK" sz="19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467242D-5783-419C-9A7A-F4595E731988}" type="parTrans" cxnId="{3B9C4B41-354F-4906-A077-E651244AED50}">
      <dgm:prSet/>
      <dgm:spPr/>
      <dgm:t>
        <a:bodyPr/>
        <a:lstStyle/>
        <a:p>
          <a:endParaRPr lang="sk-SK" sz="1900"/>
        </a:p>
      </dgm:t>
    </dgm:pt>
    <dgm:pt modelId="{E7BDC986-6BE9-45EB-BF83-6FAB72A1201F}" type="sibTrans" cxnId="{3B9C4B41-354F-4906-A077-E651244AED50}">
      <dgm:prSet/>
      <dgm:spPr/>
      <dgm:t>
        <a:bodyPr/>
        <a:lstStyle/>
        <a:p>
          <a:endParaRPr lang="sk-SK" sz="1900"/>
        </a:p>
      </dgm:t>
    </dgm:pt>
    <dgm:pt modelId="{CEDEE323-4DC9-4088-B99B-37DDDBCCD9D4}">
      <dgm:prSet custT="1"/>
      <dgm:spPr>
        <a:solidFill>
          <a:srgbClr val="57825E"/>
        </a:solidFill>
      </dgm:spPr>
      <dgm:t>
        <a:bodyPr/>
        <a:lstStyle/>
        <a:p>
          <a:pPr rtl="0"/>
          <a:r>
            <a:rPr lang="sk-SK" sz="1900" b="1">
              <a:latin typeface="Arial" panose="020B0604020202020204" pitchFamily="34" charset="0"/>
              <a:cs typeface="Arial" panose="020B0604020202020204" pitchFamily="34" charset="0"/>
            </a:rPr>
            <a:t>Content of the ToR</a:t>
          </a:r>
          <a:r>
            <a:rPr lang="en-US" sz="1900" b="1">
              <a:latin typeface="Arial" panose="020B0604020202020204" pitchFamily="34" charset="0"/>
              <a:cs typeface="Arial" panose="020B0604020202020204" pitchFamily="34" charset="0"/>
            </a:rPr>
            <a:t> and how the guidelines could help to design it </a:t>
          </a:r>
          <a:r>
            <a:rPr lang="sk-SK" sz="1900" b="1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gm:t>
    </dgm:pt>
    <dgm:pt modelId="{D1733198-9B9A-4CFC-8552-8E8DF876CC85}" type="parTrans" cxnId="{9189A7EC-12C5-4991-98C7-412C92F9FAD8}">
      <dgm:prSet/>
      <dgm:spPr/>
      <dgm:t>
        <a:bodyPr/>
        <a:lstStyle/>
        <a:p>
          <a:endParaRPr lang="en-US" sz="1900"/>
        </a:p>
      </dgm:t>
    </dgm:pt>
    <dgm:pt modelId="{3E654271-CBF2-4F24-B45B-1D58138DD9A2}" type="sibTrans" cxnId="{9189A7EC-12C5-4991-98C7-412C92F9FAD8}">
      <dgm:prSet/>
      <dgm:spPr/>
      <dgm:t>
        <a:bodyPr/>
        <a:lstStyle/>
        <a:p>
          <a:endParaRPr lang="en-US" sz="1900"/>
        </a:p>
      </dgm:t>
    </dgm:pt>
    <dgm:pt modelId="{9E76D8CB-B6A9-4C13-A6BF-7309051C3DF7}" type="pres">
      <dgm:prSet presAssocID="{826A85AF-6FCF-45CE-9969-632D3D37D041}" presName="linear" presStyleCnt="0">
        <dgm:presLayoutVars>
          <dgm:animLvl val="lvl"/>
          <dgm:resizeHandles val="exact"/>
        </dgm:presLayoutVars>
      </dgm:prSet>
      <dgm:spPr/>
    </dgm:pt>
    <dgm:pt modelId="{12C6E6D2-78D9-46A2-93B8-DCC731BEB9C3}" type="pres">
      <dgm:prSet presAssocID="{7427A54E-BF49-467A-8ECC-2C0B1448E323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3E1AFC88-B3AE-41F5-A5B3-5C54320B5043}" type="pres">
      <dgm:prSet presAssocID="{DB64C590-24F7-4DC7-8261-369C17FC1B4A}" presName="spacer" presStyleCnt="0"/>
      <dgm:spPr/>
    </dgm:pt>
    <dgm:pt modelId="{FB4D1A85-FC6C-4D12-8E49-474B6F4AFB96}" type="pres">
      <dgm:prSet presAssocID="{DFAB41CD-6112-4EF2-B793-5B062185C9B6}" presName="parentText" presStyleLbl="node1" presStyleIdx="1" presStyleCnt="6" custLinFactNeighborX="950" custLinFactNeighborY="-17059">
        <dgm:presLayoutVars>
          <dgm:chMax val="0"/>
          <dgm:bulletEnabled val="1"/>
        </dgm:presLayoutVars>
      </dgm:prSet>
      <dgm:spPr/>
    </dgm:pt>
    <dgm:pt modelId="{CF71B741-7C79-4892-B001-4D033DED1961}" type="pres">
      <dgm:prSet presAssocID="{D0D8AF27-ADE5-4A9F-8BAC-2883C0F85AE7}" presName="spacer" presStyleCnt="0"/>
      <dgm:spPr/>
    </dgm:pt>
    <dgm:pt modelId="{648D1BFE-00E1-4B3D-86EF-FCA3A7B8C7F9}" type="pres">
      <dgm:prSet presAssocID="{CEDEE323-4DC9-4088-B99B-37DDDBCCD9D4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0DA0A80D-7D9E-49C2-A0FC-15F0776F4026}" type="pres">
      <dgm:prSet presAssocID="{3E654271-CBF2-4F24-B45B-1D58138DD9A2}" presName="spacer" presStyleCnt="0"/>
      <dgm:spPr/>
    </dgm:pt>
    <dgm:pt modelId="{B732085B-9203-47D6-AFC6-E5D906FB586B}" type="pres">
      <dgm:prSet presAssocID="{6051B263-D945-49D2-9706-1F180E8146BD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9395346B-FE54-4534-9993-A17E0E2F4A4A}" type="pres">
      <dgm:prSet presAssocID="{DE98BE59-77CD-420C-B54C-709FB59E71ED}" presName="spacer" presStyleCnt="0"/>
      <dgm:spPr/>
    </dgm:pt>
    <dgm:pt modelId="{0CBE1F7B-4244-49EF-B8EF-4A2FBAA315DE}" type="pres">
      <dgm:prSet presAssocID="{9C312D50-A883-4174-9E1D-A73597458046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E111F34D-9C66-4DC1-B8A2-ACF33185FC74}" type="pres">
      <dgm:prSet presAssocID="{8854F200-BD4A-4421-9089-740DADF36B6C}" presName="spacer" presStyleCnt="0"/>
      <dgm:spPr/>
    </dgm:pt>
    <dgm:pt modelId="{C493AF2E-B24A-44EB-84BC-26E0B2A7B312}" type="pres">
      <dgm:prSet presAssocID="{28DF61CC-2311-49B6-849B-4239A9124C0E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0E5B5487-7334-465F-8149-D33EAF611B6C}" type="presOf" srcId="{DFAB41CD-6112-4EF2-B793-5B062185C9B6}" destId="{FB4D1A85-FC6C-4D12-8E49-474B6F4AFB96}" srcOrd="0" destOrd="0" presId="urn:microsoft.com/office/officeart/2005/8/layout/vList2"/>
    <dgm:cxn modelId="{1ED08A79-019F-4685-A492-86E109BD5090}" type="presOf" srcId="{6051B263-D945-49D2-9706-1F180E8146BD}" destId="{B732085B-9203-47D6-AFC6-E5D906FB586B}" srcOrd="0" destOrd="0" presId="urn:microsoft.com/office/officeart/2005/8/layout/vList2"/>
    <dgm:cxn modelId="{812D4A6D-33FB-42FF-890E-4754AC3BC1C0}" type="presOf" srcId="{28DF61CC-2311-49B6-849B-4239A9124C0E}" destId="{C493AF2E-B24A-44EB-84BC-26E0B2A7B312}" srcOrd="0" destOrd="0" presId="urn:microsoft.com/office/officeart/2005/8/layout/vList2"/>
    <dgm:cxn modelId="{BF05E4D7-A703-4B22-A256-14E50D95521B}" type="presOf" srcId="{826A85AF-6FCF-45CE-9969-632D3D37D041}" destId="{9E76D8CB-B6A9-4C13-A6BF-7309051C3DF7}" srcOrd="0" destOrd="0" presId="urn:microsoft.com/office/officeart/2005/8/layout/vList2"/>
    <dgm:cxn modelId="{DECD82F5-CB94-46D4-B79B-7C4E0471D776}" srcId="{826A85AF-6FCF-45CE-9969-632D3D37D041}" destId="{DFAB41CD-6112-4EF2-B793-5B062185C9B6}" srcOrd="1" destOrd="0" parTransId="{8A36D7A3-4C11-476E-876A-FB6B6E6B5ACC}" sibTransId="{D0D8AF27-ADE5-4A9F-8BAC-2883C0F85AE7}"/>
    <dgm:cxn modelId="{9189A7EC-12C5-4991-98C7-412C92F9FAD8}" srcId="{826A85AF-6FCF-45CE-9969-632D3D37D041}" destId="{CEDEE323-4DC9-4088-B99B-37DDDBCCD9D4}" srcOrd="2" destOrd="0" parTransId="{D1733198-9B9A-4CFC-8552-8E8DF876CC85}" sibTransId="{3E654271-CBF2-4F24-B45B-1D58138DD9A2}"/>
    <dgm:cxn modelId="{3B9C4B41-354F-4906-A077-E651244AED50}" srcId="{826A85AF-6FCF-45CE-9969-632D3D37D041}" destId="{28DF61CC-2311-49B6-849B-4239A9124C0E}" srcOrd="5" destOrd="0" parTransId="{C467242D-5783-419C-9A7A-F4595E731988}" sibTransId="{E7BDC986-6BE9-45EB-BF83-6FAB72A1201F}"/>
    <dgm:cxn modelId="{EC209E2F-9C04-4DB1-93BE-47301D7AF143}" srcId="{826A85AF-6FCF-45CE-9969-632D3D37D041}" destId="{6051B263-D945-49D2-9706-1F180E8146BD}" srcOrd="3" destOrd="0" parTransId="{0C18BC86-5D8B-4D9D-9D36-693CE271E82A}" sibTransId="{DE98BE59-77CD-420C-B54C-709FB59E71ED}"/>
    <dgm:cxn modelId="{2EEB5B21-6A3C-4ED9-8149-C9EEB9D55D3C}" srcId="{826A85AF-6FCF-45CE-9969-632D3D37D041}" destId="{7427A54E-BF49-467A-8ECC-2C0B1448E323}" srcOrd="0" destOrd="0" parTransId="{64241D12-5F83-4035-BC5C-7F81542286FA}" sibTransId="{DB64C590-24F7-4DC7-8261-369C17FC1B4A}"/>
    <dgm:cxn modelId="{9C8A239D-9527-48EA-A553-8903D01462F1}" type="presOf" srcId="{CEDEE323-4DC9-4088-B99B-37DDDBCCD9D4}" destId="{648D1BFE-00E1-4B3D-86EF-FCA3A7B8C7F9}" srcOrd="0" destOrd="0" presId="urn:microsoft.com/office/officeart/2005/8/layout/vList2"/>
    <dgm:cxn modelId="{884AB41C-9FC5-45F8-8DBF-742F71458FF8}" type="presOf" srcId="{7427A54E-BF49-467A-8ECC-2C0B1448E323}" destId="{12C6E6D2-78D9-46A2-93B8-DCC731BEB9C3}" srcOrd="0" destOrd="0" presId="urn:microsoft.com/office/officeart/2005/8/layout/vList2"/>
    <dgm:cxn modelId="{D362C4DD-741D-4A63-B69D-76149596AF0E}" srcId="{826A85AF-6FCF-45CE-9969-632D3D37D041}" destId="{9C312D50-A883-4174-9E1D-A73597458046}" srcOrd="4" destOrd="0" parTransId="{16BD969F-66E5-471B-A9AC-997F07CBBF4C}" sibTransId="{8854F200-BD4A-4421-9089-740DADF36B6C}"/>
    <dgm:cxn modelId="{7BA0B4E3-F1C7-47F5-AEC3-7BBDBA0FBC52}" type="presOf" srcId="{9C312D50-A883-4174-9E1D-A73597458046}" destId="{0CBE1F7B-4244-49EF-B8EF-4A2FBAA315DE}" srcOrd="0" destOrd="0" presId="urn:microsoft.com/office/officeart/2005/8/layout/vList2"/>
    <dgm:cxn modelId="{5AE99189-496B-447F-BFDA-C84CAD0E061C}" type="presParOf" srcId="{9E76D8CB-B6A9-4C13-A6BF-7309051C3DF7}" destId="{12C6E6D2-78D9-46A2-93B8-DCC731BEB9C3}" srcOrd="0" destOrd="0" presId="urn:microsoft.com/office/officeart/2005/8/layout/vList2"/>
    <dgm:cxn modelId="{7615C0ED-5C5B-428E-BF03-0ECC8C562491}" type="presParOf" srcId="{9E76D8CB-B6A9-4C13-A6BF-7309051C3DF7}" destId="{3E1AFC88-B3AE-41F5-A5B3-5C54320B5043}" srcOrd="1" destOrd="0" presId="urn:microsoft.com/office/officeart/2005/8/layout/vList2"/>
    <dgm:cxn modelId="{66AD79F9-BC13-45CD-8C06-A7247151D70A}" type="presParOf" srcId="{9E76D8CB-B6A9-4C13-A6BF-7309051C3DF7}" destId="{FB4D1A85-FC6C-4D12-8E49-474B6F4AFB96}" srcOrd="2" destOrd="0" presId="urn:microsoft.com/office/officeart/2005/8/layout/vList2"/>
    <dgm:cxn modelId="{423AC981-3035-4937-9066-588E9EA7649C}" type="presParOf" srcId="{9E76D8CB-B6A9-4C13-A6BF-7309051C3DF7}" destId="{CF71B741-7C79-4892-B001-4D033DED1961}" srcOrd="3" destOrd="0" presId="urn:microsoft.com/office/officeart/2005/8/layout/vList2"/>
    <dgm:cxn modelId="{79B7978C-7011-480A-9F3A-5290DF25BF1E}" type="presParOf" srcId="{9E76D8CB-B6A9-4C13-A6BF-7309051C3DF7}" destId="{648D1BFE-00E1-4B3D-86EF-FCA3A7B8C7F9}" srcOrd="4" destOrd="0" presId="urn:microsoft.com/office/officeart/2005/8/layout/vList2"/>
    <dgm:cxn modelId="{3E8475F5-9981-48A4-804B-3ADE293AC2D9}" type="presParOf" srcId="{9E76D8CB-B6A9-4C13-A6BF-7309051C3DF7}" destId="{0DA0A80D-7D9E-49C2-A0FC-15F0776F4026}" srcOrd="5" destOrd="0" presId="urn:microsoft.com/office/officeart/2005/8/layout/vList2"/>
    <dgm:cxn modelId="{3359BD04-C721-44AE-9620-C57EECF0B981}" type="presParOf" srcId="{9E76D8CB-B6A9-4C13-A6BF-7309051C3DF7}" destId="{B732085B-9203-47D6-AFC6-E5D906FB586B}" srcOrd="6" destOrd="0" presId="urn:microsoft.com/office/officeart/2005/8/layout/vList2"/>
    <dgm:cxn modelId="{3D29B9D6-BA2F-4924-A74A-2BCDA81F896E}" type="presParOf" srcId="{9E76D8CB-B6A9-4C13-A6BF-7309051C3DF7}" destId="{9395346B-FE54-4534-9993-A17E0E2F4A4A}" srcOrd="7" destOrd="0" presId="urn:microsoft.com/office/officeart/2005/8/layout/vList2"/>
    <dgm:cxn modelId="{8E662291-E7AC-40A2-8480-63F7906A0C68}" type="presParOf" srcId="{9E76D8CB-B6A9-4C13-A6BF-7309051C3DF7}" destId="{0CBE1F7B-4244-49EF-B8EF-4A2FBAA315DE}" srcOrd="8" destOrd="0" presId="urn:microsoft.com/office/officeart/2005/8/layout/vList2"/>
    <dgm:cxn modelId="{63C7C8CD-52C6-40D1-BC38-29F32D05D529}" type="presParOf" srcId="{9E76D8CB-B6A9-4C13-A6BF-7309051C3DF7}" destId="{E111F34D-9C66-4DC1-B8A2-ACF33185FC74}" srcOrd="9" destOrd="0" presId="urn:microsoft.com/office/officeart/2005/8/layout/vList2"/>
    <dgm:cxn modelId="{8480196D-66A4-4130-81A2-20F738ED38E9}" type="presParOf" srcId="{9E76D8CB-B6A9-4C13-A6BF-7309051C3DF7}" destId="{C493AF2E-B24A-44EB-84BC-26E0B2A7B312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0497F6-AA1C-49FA-9803-A0C165F44D9F}">
      <dsp:nvSpPr>
        <dsp:cNvPr id="0" name=""/>
        <dsp:cNvSpPr/>
      </dsp:nvSpPr>
      <dsp:spPr>
        <a:xfrm>
          <a:off x="0" y="535743"/>
          <a:ext cx="8229600" cy="1216800"/>
        </a:xfrm>
        <a:prstGeom prst="roundRect">
          <a:avLst/>
        </a:prstGeom>
        <a:solidFill>
          <a:srgbClr val="8BAB8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0" i="0" kern="1200">
              <a:latin typeface="Arial" panose="020B0604020202020204" pitchFamily="34" charset="0"/>
              <a:cs typeface="Arial" panose="020B0604020202020204" pitchFamily="34" charset="0"/>
            </a:rPr>
            <a:t>Guide stakeholders through the path in  accomplishing  the evaluation task for 2017 (and beyond):</a:t>
          </a:r>
          <a:endParaRPr lang="sk-SK" sz="22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9399" y="595142"/>
        <a:ext cx="8110802" cy="1098002"/>
      </dsp:txXfrm>
    </dsp:sp>
    <dsp:sp modelId="{2253D883-F133-4CC2-8CAD-77F2A462894D}">
      <dsp:nvSpPr>
        <dsp:cNvPr id="0" name=""/>
        <dsp:cNvSpPr/>
      </dsp:nvSpPr>
      <dsp:spPr>
        <a:xfrm>
          <a:off x="0" y="1752544"/>
          <a:ext cx="8229600" cy="1345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7940" rIns="156464" bIns="27940" numCol="1" spcCol="127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200" b="0" i="0" kern="1200" noProof="0">
              <a:solidFill>
                <a:srgbClr val="030303"/>
              </a:solidFill>
              <a:latin typeface="Arial" panose="020B0604020202020204" pitchFamily="34" charset="0"/>
              <a:cs typeface="Arial" panose="020B0604020202020204" pitchFamily="34" charset="0"/>
            </a:rPr>
            <a:t>Set up the system for answering the relevant evaluation questions (1 – 21) with the means of indicators </a:t>
          </a:r>
          <a:endParaRPr lang="en-GB" sz="2200" kern="1200" noProof="0">
            <a:solidFill>
              <a:srgbClr val="030303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200" kern="1200" noProof="0">
              <a:solidFill>
                <a:srgbClr val="030303"/>
              </a:solidFill>
              <a:latin typeface="Arial" panose="020B0604020202020204" pitchFamily="34" charset="0"/>
              <a:cs typeface="Arial" panose="020B0604020202020204" pitchFamily="34" charset="0"/>
            </a:rPr>
            <a:t>Conduct the evaluation </a:t>
          </a:r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200" b="0" i="0" kern="1200">
              <a:solidFill>
                <a:srgbClr val="030303"/>
              </a:solidFill>
              <a:latin typeface="Arial" panose="020B0604020202020204" pitchFamily="34" charset="0"/>
              <a:cs typeface="Arial" panose="020B0604020202020204" pitchFamily="34" charset="0"/>
            </a:rPr>
            <a:t>Answer evaluation questions</a:t>
          </a:r>
          <a:endParaRPr lang="sk-SK" sz="2200" kern="1200">
            <a:solidFill>
              <a:srgbClr val="030303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752544"/>
        <a:ext cx="8229600" cy="13455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C6E6D2-78D9-46A2-93B8-DCC731BEB9C3}">
      <dsp:nvSpPr>
        <dsp:cNvPr id="0" name=""/>
        <dsp:cNvSpPr/>
      </dsp:nvSpPr>
      <dsp:spPr>
        <a:xfrm>
          <a:off x="0" y="21840"/>
          <a:ext cx="8229600" cy="714285"/>
        </a:xfrm>
        <a:prstGeom prst="roundRect">
          <a:avLst/>
        </a:prstGeom>
        <a:solidFill>
          <a:srgbClr val="57825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900" b="1" i="0" kern="1200">
              <a:latin typeface="Arial" panose="020B0604020202020204" pitchFamily="34" charset="0"/>
              <a:cs typeface="Arial" panose="020B0604020202020204" pitchFamily="34" charset="0"/>
            </a:rPr>
            <a:t>Proposed SFC template in the AIR submitted in 2017, point 7</a:t>
          </a:r>
          <a:r>
            <a:rPr lang="en-US" sz="1900" b="1" i="0" kern="1200">
              <a:latin typeface="Arial" panose="020B0604020202020204" pitchFamily="34" charset="0"/>
              <a:cs typeface="Arial" panose="020B0604020202020204" pitchFamily="34" charset="0"/>
            </a:rPr>
            <a:t> for CEQ 4 and filled example</a:t>
          </a:r>
          <a:endParaRPr lang="sk-SK" sz="19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869" y="56709"/>
        <a:ext cx="8159862" cy="644547"/>
      </dsp:txXfrm>
    </dsp:sp>
    <dsp:sp modelId="{FB4D1A85-FC6C-4D12-8E49-474B6F4AFB96}">
      <dsp:nvSpPr>
        <dsp:cNvPr id="0" name=""/>
        <dsp:cNvSpPr/>
      </dsp:nvSpPr>
      <dsp:spPr>
        <a:xfrm>
          <a:off x="0" y="824506"/>
          <a:ext cx="8229600" cy="714285"/>
        </a:xfrm>
        <a:prstGeom prst="roundRect">
          <a:avLst/>
        </a:prstGeom>
        <a:solidFill>
          <a:srgbClr val="57825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>
              <a:latin typeface="Arial" panose="020B0604020202020204" pitchFamily="34" charset="0"/>
              <a:cs typeface="Arial" panose="020B0604020202020204" pitchFamily="34" charset="0"/>
            </a:rPr>
            <a:t>CMES elements and their use in evaluation</a:t>
          </a:r>
          <a:endParaRPr lang="sk-SK" sz="19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869" y="859375"/>
        <a:ext cx="8159862" cy="644547"/>
      </dsp:txXfrm>
    </dsp:sp>
    <dsp:sp modelId="{648D1BFE-00E1-4B3D-86EF-FCA3A7B8C7F9}">
      <dsp:nvSpPr>
        <dsp:cNvPr id="0" name=""/>
        <dsp:cNvSpPr/>
      </dsp:nvSpPr>
      <dsp:spPr>
        <a:xfrm>
          <a:off x="0" y="1663530"/>
          <a:ext cx="8229600" cy="714285"/>
        </a:xfrm>
        <a:prstGeom prst="roundRect">
          <a:avLst/>
        </a:prstGeom>
        <a:solidFill>
          <a:srgbClr val="57825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900" b="1" kern="1200">
              <a:latin typeface="Arial" panose="020B0604020202020204" pitchFamily="34" charset="0"/>
              <a:cs typeface="Arial" panose="020B0604020202020204" pitchFamily="34" charset="0"/>
            </a:rPr>
            <a:t>Content of the ToR</a:t>
          </a:r>
          <a:r>
            <a:rPr lang="en-US" sz="1900" b="1" kern="1200">
              <a:latin typeface="Arial" panose="020B0604020202020204" pitchFamily="34" charset="0"/>
              <a:cs typeface="Arial" panose="020B0604020202020204" pitchFamily="34" charset="0"/>
            </a:rPr>
            <a:t> and how the guidelines could help to design it </a:t>
          </a:r>
          <a:r>
            <a:rPr lang="sk-SK" sz="1900" b="1" kern="120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sp:txBody>
      <dsp:txXfrm>
        <a:off x="34869" y="1698399"/>
        <a:ext cx="8159862" cy="644547"/>
      </dsp:txXfrm>
    </dsp:sp>
    <dsp:sp modelId="{B732085B-9203-47D6-AFC6-E5D906FB586B}">
      <dsp:nvSpPr>
        <dsp:cNvPr id="0" name=""/>
        <dsp:cNvSpPr/>
      </dsp:nvSpPr>
      <dsp:spPr>
        <a:xfrm>
          <a:off x="0" y="2484375"/>
          <a:ext cx="8229600" cy="714285"/>
        </a:xfrm>
        <a:prstGeom prst="roundRect">
          <a:avLst/>
        </a:prstGeom>
        <a:solidFill>
          <a:srgbClr val="57825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900" b="1" kern="1200">
              <a:latin typeface="Arial" panose="020B0604020202020204" pitchFamily="34" charset="0"/>
              <a:cs typeface="Arial" panose="020B0604020202020204" pitchFamily="34" charset="0"/>
            </a:rPr>
            <a:t>O</a:t>
          </a:r>
          <a:r>
            <a:rPr lang="en-GB" sz="1900" b="1" kern="1200" err="1">
              <a:latin typeface="Arial" panose="020B0604020202020204" pitchFamily="34" charset="0"/>
              <a:cs typeface="Arial" panose="020B0604020202020204" pitchFamily="34" charset="0"/>
            </a:rPr>
            <a:t>verview</a:t>
          </a:r>
          <a:r>
            <a:rPr lang="en-GB" sz="1900" b="1" kern="1200">
              <a:latin typeface="Arial" panose="020B0604020202020204" pitchFamily="34" charset="0"/>
              <a:cs typeface="Arial" panose="020B0604020202020204" pitchFamily="34" charset="0"/>
            </a:rPr>
            <a:t> of reporting requirements on the RDP implementation and evaluation in 2014-2020</a:t>
          </a:r>
          <a:endParaRPr lang="sk-SK" sz="19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869" y="2519244"/>
        <a:ext cx="8159862" cy="644547"/>
      </dsp:txXfrm>
    </dsp:sp>
    <dsp:sp modelId="{0CBE1F7B-4244-49EF-B8EF-4A2FBAA315DE}">
      <dsp:nvSpPr>
        <dsp:cNvPr id="0" name=""/>
        <dsp:cNvSpPr/>
      </dsp:nvSpPr>
      <dsp:spPr>
        <a:xfrm>
          <a:off x="0" y="3305220"/>
          <a:ext cx="8229600" cy="714285"/>
        </a:xfrm>
        <a:prstGeom prst="roundRect">
          <a:avLst/>
        </a:prstGeom>
        <a:solidFill>
          <a:srgbClr val="57825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i="0" kern="1200">
              <a:latin typeface="Arial" panose="020B0604020202020204" pitchFamily="34" charset="0"/>
              <a:cs typeface="Arial" panose="020B0604020202020204" pitchFamily="34" charset="0"/>
            </a:rPr>
            <a:t>Tool for qualitative appraisal of RDP interventions´ effects (measure, FA and RD priorities</a:t>
          </a:r>
          <a:endParaRPr lang="sk-SK" sz="19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869" y="3340089"/>
        <a:ext cx="8159862" cy="644547"/>
      </dsp:txXfrm>
    </dsp:sp>
    <dsp:sp modelId="{C493AF2E-B24A-44EB-84BC-26E0B2A7B312}">
      <dsp:nvSpPr>
        <dsp:cNvPr id="0" name=""/>
        <dsp:cNvSpPr/>
      </dsp:nvSpPr>
      <dsp:spPr>
        <a:xfrm>
          <a:off x="0" y="4126065"/>
          <a:ext cx="8229600" cy="714285"/>
        </a:xfrm>
        <a:prstGeom prst="roundRect">
          <a:avLst/>
        </a:prstGeom>
        <a:solidFill>
          <a:srgbClr val="57825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i="0" kern="1200">
              <a:latin typeface="Arial" panose="020B0604020202020204" pitchFamily="34" charset="0"/>
              <a:cs typeface="Arial" panose="020B0604020202020204" pitchFamily="34" charset="0"/>
            </a:rPr>
            <a:t>Other useful documents</a:t>
          </a:r>
          <a:r>
            <a:rPr lang="sk-SK" sz="1900" b="1" i="0" kern="1200">
              <a:latin typeface="Arial" panose="020B0604020202020204" pitchFamily="34" charset="0"/>
              <a:cs typeface="Arial" panose="020B0604020202020204" pitchFamily="34" charset="0"/>
            </a:rPr>
            <a:t>,  </a:t>
          </a:r>
          <a:r>
            <a:rPr lang="sk-SK" sz="1900" b="1" i="0" kern="1200" err="1">
              <a:latin typeface="Arial" panose="020B0604020202020204" pitchFamily="34" charset="0"/>
              <a:cs typeface="Arial" panose="020B0604020202020204" pitchFamily="34" charset="0"/>
            </a:rPr>
            <a:t>e.g</a:t>
          </a:r>
          <a:r>
            <a:rPr lang="sk-SK" sz="1900" b="1" i="0" kern="120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sk-SK" sz="1900" b="1" i="0" kern="1200" err="1">
              <a:latin typeface="Arial" panose="020B0604020202020204" pitchFamily="34" charset="0"/>
              <a:cs typeface="Arial" panose="020B0604020202020204" pitchFamily="34" charset="0"/>
            </a:rPr>
            <a:t>checklists</a:t>
          </a:r>
          <a:endParaRPr lang="sk-SK" sz="19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869" y="4160934"/>
        <a:ext cx="8159862" cy="6445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301543" cy="339884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622800" y="1"/>
            <a:ext cx="4301543" cy="339884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45AC0BEF-C449-4445-902C-DBD778F70D67}" type="datetimeFigureOut">
              <a:rPr lang="fr-FR" smtClean="0"/>
              <a:t>27/02/2017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2" y="6456612"/>
            <a:ext cx="4301543" cy="339884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622800" y="6456612"/>
            <a:ext cx="4301543" cy="339884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60A20E8E-2183-0F45-977D-0E9AA4F3846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301543" cy="339884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622800" y="1"/>
            <a:ext cx="4301543" cy="339884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22B7E5B5-454E-9942-BCB7-560DA75C89BD}" type="datetimeFigureOut">
              <a:rPr lang="fr-FR" smtClean="0"/>
              <a:t>27/02/2017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2" y="6456612"/>
            <a:ext cx="4301543" cy="339884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622800" y="6456612"/>
            <a:ext cx="4301543" cy="339884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A1C046B0-ECFF-3043-A80D-709184A9241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046B0-ECFF-3043-A80D-709184A92411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45705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046B0-ECFF-3043-A80D-709184A92411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11183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046B0-ECFF-3043-A80D-709184A92411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73296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046B0-ECFF-3043-A80D-709184A92411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69325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/>
          </a:p>
          <a:p>
            <a:pPr marL="0" indent="0">
              <a:buFontTx/>
              <a:buNone/>
            </a:pPr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046B0-ECFF-3043-A80D-709184A92411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31815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046B0-ECFF-3043-A80D-709184A92411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1403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046B0-ECFF-3043-A80D-709184A92411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664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046B0-ECFF-3043-A80D-709184A92411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01084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046B0-ECFF-3043-A80D-709184A92411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83190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046B0-ECFF-3043-A80D-709184A92411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15934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046B0-ECFF-3043-A80D-709184A92411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960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046B0-ECFF-3043-A80D-709184A92411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74877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046B0-ECFF-3043-A80D-709184A92411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1404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046B0-ECFF-3043-A80D-709184A92411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70189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046B0-ECFF-3043-A80D-709184A92411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79337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046B0-ECFF-3043-A80D-709184A92411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21497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046B0-ECFF-3043-A80D-709184A92411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73823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046B0-ECFF-3043-A80D-709184A92411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68036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noProof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046B0-ECFF-3043-A80D-709184A92411}" type="slidenum">
              <a:rPr lang="fr-FR" smtClean="0"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142948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noProof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046B0-ECFF-3043-A80D-709184A92411}" type="slidenum">
              <a:rPr lang="fr-FR" smtClean="0"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625856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046B0-ECFF-3043-A80D-709184A92411}" type="slidenum">
              <a:rPr lang="fr-FR" smtClean="0"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027284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046B0-ECFF-3043-A80D-709184A92411}" type="slidenum">
              <a:rPr lang="fr-FR" smtClean="0"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73700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046B0-ECFF-3043-A80D-709184A92411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287213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046B0-ECFF-3043-A80D-709184A92411}" type="slidenum">
              <a:rPr lang="fr-FR" smtClean="0"/>
              <a:t>41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784812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046B0-ECFF-3043-A80D-709184A92411}" type="slidenum">
              <a:rPr lang="fr-FR" smtClean="0"/>
              <a:t>42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76778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046B0-ECFF-3043-A80D-709184A92411}" type="slidenum">
              <a:rPr lang="fr-FR" smtClean="0"/>
              <a:t>43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722661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046B0-ECFF-3043-A80D-709184A92411}" type="slidenum">
              <a:rPr lang="fr-FR" smtClean="0"/>
              <a:t>44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624284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046B0-ECFF-3043-A80D-709184A92411}" type="slidenum">
              <a:rPr lang="fr-FR" smtClean="0"/>
              <a:t>46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54474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046B0-ECFF-3043-A80D-709184A92411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21130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046B0-ECFF-3043-A80D-709184A92411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76589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046B0-ECFF-3043-A80D-709184A92411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93381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indent="-457200"/>
            <a:endParaRPr lang="fr-BE" altLang="fr-FR">
              <a:latin typeface="Arial" panose="020B0604020202020204" pitchFamily="34" charset="0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37E5930-2248-4FE8-A134-E7B9689AC23B}" type="slidenum">
              <a:rPr lang="fr-FR" altLang="fr-FR"/>
              <a:pPr>
                <a:spcBef>
                  <a:spcPct val="0"/>
                </a:spcBef>
              </a:pPr>
              <a:t>12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668742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046B0-ECFF-3043-A80D-709184A92411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33175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046B0-ECFF-3043-A80D-709184A92411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924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6EE41-A8AC-4AD4-81BC-DFBC50013116}" type="datetime1">
              <a:rPr lang="fr-BE" smtClean="0"/>
              <a:t>27-02-17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A666B-82EC-9F42-81B4-8AD27479524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3466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E4968-68F5-4816-95DA-09EEBB79F06C}" type="datetime1">
              <a:rPr lang="fr-BE" smtClean="0"/>
              <a:t>27-02-17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A666B-82EC-9F42-81B4-8AD27479524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7588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DE7A-3416-471B-940A-D2E664887C60}" type="datetime1">
              <a:rPr lang="fr-BE" smtClean="0"/>
              <a:t>27-02-17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A666B-82EC-9F42-81B4-8AD27479524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4597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1DAAF-AB50-40A6-8305-CB7D2A3FDD40}" type="datetime1">
              <a:rPr lang="fr-BE" smtClean="0"/>
              <a:t>27-02-17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A666B-82EC-9F42-81B4-8AD27479524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0028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i="0" cap="all">
                <a:latin typeface="Helvetica Light"/>
                <a:cs typeface="Helvetica Light"/>
              </a:defRPr>
            </a:lvl1pPr>
          </a:lstStyle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869CF-A87E-4DE9-BCA2-9F531267E440}" type="datetime1">
              <a:rPr lang="fr-BE" smtClean="0"/>
              <a:t>27-02-17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A666B-82EC-9F42-81B4-8AD27479524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6629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885941"/>
            <a:ext cx="4038600" cy="4294717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885941"/>
            <a:ext cx="4038600" cy="4294717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66ED5-290C-47FF-B158-504D76C400D6}" type="datetime1">
              <a:rPr lang="fr-BE" smtClean="0"/>
              <a:t>27-02-17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A666B-82EC-9F42-81B4-8AD27479524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0094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789102"/>
            <a:ext cx="4040188" cy="63976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605552"/>
            <a:ext cx="4040188" cy="36671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789102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rgbClr val="59595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605552"/>
            <a:ext cx="4041775" cy="36671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57343-0939-4F81-B208-7C505C81B010}" type="datetime1">
              <a:rPr lang="fr-BE" smtClean="0"/>
              <a:t>27-02-17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A666B-82EC-9F42-81B4-8AD27479524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0087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5322B-8BE6-47D4-AF7B-9F0F8FD51DEC}" type="datetime1">
              <a:rPr lang="fr-BE" smtClean="0"/>
              <a:t>27-02-17</a:t>
            </a:fld>
            <a:endParaRPr lang="fr-F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A666B-82EC-9F42-81B4-8AD27479524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6539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DE410-09E4-4CEA-A963-D026C99A8BBC}" type="datetime1">
              <a:rPr lang="fr-BE" smtClean="0"/>
              <a:t>27-02-17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A666B-82EC-9F42-81B4-8AD27479524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298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1460500"/>
            <a:ext cx="5111750" cy="4665663"/>
          </a:xfrm>
        </p:spPr>
        <p:txBody>
          <a:bodyPr/>
          <a:lstStyle>
            <a:lvl1pPr>
              <a:defRPr sz="2400" b="0" i="0">
                <a:latin typeface="Helvetica Light"/>
                <a:cs typeface="Helvetica Light"/>
              </a:defRPr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D888D-067C-479F-B942-0B98B63ECA5F}" type="datetime1">
              <a:rPr lang="fr-BE" smtClean="0"/>
              <a:t>27-02-17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A666B-82EC-9F42-81B4-8AD27479524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9772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8601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8860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8860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ABD3-65D7-4A94-A819-39E9E2FE6AC4}" type="datetime1">
              <a:rPr lang="fr-BE" smtClean="0"/>
              <a:t>27-02-17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A666B-82EC-9F42-81B4-8AD27479524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3547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71635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2196522"/>
            <a:ext cx="8229600" cy="36344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5322B-8BE6-47D4-AF7B-9F0F8FD51DEC}" type="datetime1">
              <a:rPr lang="fr-BE" smtClean="0"/>
              <a:t>27-02-17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CA666B-82EC-9F42-81B4-8AD27479524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7321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rgbClr val="F38337"/>
          </a:solidFill>
          <a:latin typeface="Helvetica Light"/>
          <a:ea typeface="+mj-ea"/>
          <a:cs typeface="Helvetica Light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400" b="0" i="0" kern="1200">
          <a:solidFill>
            <a:schemeClr val="tx1">
              <a:lumMod val="50000"/>
              <a:lumOff val="50000"/>
            </a:schemeClr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7F7F7F"/>
          </a:solidFill>
          <a:latin typeface="Helvetica Light"/>
          <a:ea typeface="+mn-ea"/>
          <a:cs typeface="Helvetica Ligh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rgbClr val="AD3A25"/>
          </a:solidFill>
          <a:latin typeface="Helvetica Light"/>
          <a:ea typeface="+mn-ea"/>
          <a:cs typeface="Helvetica L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chemeClr val="bg1">
              <a:lumMod val="65000"/>
            </a:schemeClr>
          </a:solidFill>
          <a:latin typeface="Helvetica Light"/>
          <a:ea typeface="+mn-ea"/>
          <a:cs typeface="Helvetica 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b="0" i="0" kern="1200">
          <a:solidFill>
            <a:srgbClr val="F29A28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nrd.ec.europa.eu/evaluation/publications/guidelines-assessment-rdp-results-how-prepare-reporting-evaluation-2017_en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enrd.ec.europa.eu/evaluation/publications/guidelines-assessment-rdp-results-how-prepare-reporting-evaluation-2017_en" TargetMode="External"/><Relationship Id="rId5" Type="http://schemas.openxmlformats.org/officeDocument/2006/relationships/image" Target="../media/image3.jpg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enrd.ec.europa.eu/evaluation/publications/working-document-evaluation-related-queries_en" TargetMode="External"/><Relationship Id="rId2" Type="http://schemas.openxmlformats.org/officeDocument/2006/relationships/hyperlink" Target="https://enrd.ec.europa.eu/evaluation/european-evaluation-helpdesk-rural-development/evaluation-helpdesks-publications/guidance_e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hyperlink" Target="https://enrd.ec.europa.eu/enrd-static/evaluation/library/evaluation-helpdesk-publications/en/evaluation-helpdesk-publications_en.html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hyperlink" Target="http://enrd.ec.europa.eu/evaluation" TargetMode="External"/><Relationship Id="rId5" Type="http://schemas.openxmlformats.org/officeDocument/2006/relationships/hyperlink" Target="mailto:info@ruralevaluation.eu" TargetMode="Externa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960489"/>
            <a:ext cx="7772400" cy="1788708"/>
          </a:xfrm>
        </p:spPr>
        <p:txBody>
          <a:bodyPr>
            <a:noAutofit/>
          </a:bodyPr>
          <a:lstStyle/>
          <a:p>
            <a:pPr>
              <a:spcBef>
                <a:spcPts val="480"/>
              </a:spcBef>
              <a:spcAft>
                <a:spcPts val="480"/>
              </a:spcAft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Getting prepared for reporting on evaluation in the AIR submitted in 2017</a:t>
            </a:r>
            <a:endParaRPr lang="fr-FR" sz="3200" spc="1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122" y="7999"/>
            <a:ext cx="2232000" cy="990774"/>
          </a:xfrm>
          <a:prstGeom prst="rect">
            <a:avLst/>
          </a:prstGeom>
        </p:spPr>
      </p:pic>
      <p:sp>
        <p:nvSpPr>
          <p:cNvPr id="4" name="Titre 1"/>
          <p:cNvSpPr txBox="1">
            <a:spLocks/>
          </p:cNvSpPr>
          <p:nvPr/>
        </p:nvSpPr>
        <p:spPr>
          <a:xfrm>
            <a:off x="619125" y="5591175"/>
            <a:ext cx="4723448" cy="710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rgbClr val="F38337"/>
                </a:solidFill>
                <a:latin typeface="Helvetica Light"/>
                <a:ea typeface="+mj-ea"/>
                <a:cs typeface="Helvetica Light"/>
              </a:defRPr>
            </a:lvl1pPr>
          </a:lstStyle>
          <a:p>
            <a:pPr>
              <a:spcBef>
                <a:spcPts val="480"/>
              </a:spcBef>
              <a:spcAft>
                <a:spcPts val="480"/>
              </a:spcAft>
            </a:pPr>
            <a:r>
              <a:rPr lang="en-GB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EvaluationWORKS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! 2016</a:t>
            </a:r>
            <a:endParaRPr lang="en-US" sz="2800" spc="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8442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kTextu 4"/>
          <p:cNvSpPr txBox="1"/>
          <p:nvPr/>
        </p:nvSpPr>
        <p:spPr>
          <a:xfrm>
            <a:off x="1343609" y="2052735"/>
            <a:ext cx="66433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e-AT" sz="4000" dirty="0">
              <a:solidFill>
                <a:srgbClr val="E86B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AT" sz="4000" dirty="0">
                <a:solidFill>
                  <a:srgbClr val="E86B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4000" dirty="0" err="1">
                <a:solidFill>
                  <a:srgbClr val="E86B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uidelines</a:t>
            </a:r>
            <a:r>
              <a:rPr lang="en-US" sz="4000" dirty="0">
                <a:solidFill>
                  <a:srgbClr val="E86B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“Assessment of RDP results” </a:t>
            </a:r>
            <a:endParaRPr lang="en-GB" sz="4000" dirty="0">
              <a:solidFill>
                <a:srgbClr val="E86B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BCA666B-82EC-9F42-81B4-8AD274795249}" type="slidenum">
              <a:rPr lang="fr-FR" sz="1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fld>
            <a:endParaRPr lang="fr-FR" sz="1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122" y="7999"/>
            <a:ext cx="2232000" cy="990774"/>
          </a:xfrm>
          <a:prstGeom prst="rect">
            <a:avLst/>
          </a:prstGeom>
        </p:spPr>
      </p:pic>
      <p:pic>
        <p:nvPicPr>
          <p:cNvPr id="8" name="Inhaltsplatzhalter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2198" y="3567106"/>
            <a:ext cx="4053848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311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1677170"/>
            <a:ext cx="4162208" cy="315771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 do the guidelines  “Assessment of RDP results” help to conduct the evaluation and report on it?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Download Here!</a:t>
            </a:r>
            <a:endParaRPr lang="en-US" dirty="0"/>
          </a:p>
        </p:txBody>
      </p:sp>
      <p:sp>
        <p:nvSpPr>
          <p:cNvPr id="2" name="Zástupný objekt pre číslo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A666B-82EC-9F42-81B4-8AD274795249}" type="slidenum">
              <a:rPr lang="fr-FR" sz="1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fld>
            <a:endParaRPr lang="fr-FR" sz="1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122" y="7999"/>
            <a:ext cx="2232000" cy="9907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3701" y="1489596"/>
            <a:ext cx="3038841" cy="4375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9355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2"/>
          <p:cNvGrpSpPr>
            <a:grpSpLocks/>
          </p:cNvGrpSpPr>
          <p:nvPr/>
        </p:nvGrpSpPr>
        <p:grpSpPr bwMode="auto">
          <a:xfrm>
            <a:off x="2422524" y="1830104"/>
            <a:ext cx="1962150" cy="4403538"/>
            <a:chOff x="468313" y="1178868"/>
            <a:chExt cx="2354580" cy="5201590"/>
          </a:xfrm>
          <a:solidFill>
            <a:srgbClr val="A3B588"/>
          </a:solidFill>
        </p:grpSpPr>
        <p:sp>
          <p:nvSpPr>
            <p:cNvPr id="5" name="Abgerundetes Rechteck 4"/>
            <p:cNvSpPr/>
            <p:nvPr/>
          </p:nvSpPr>
          <p:spPr bwMode="auto">
            <a:xfrm>
              <a:off x="468313" y="1747997"/>
              <a:ext cx="2354580" cy="4632461"/>
            </a:xfrm>
            <a:prstGeom prst="roundRect">
              <a:avLst/>
            </a:prstGeom>
            <a:solidFill>
              <a:srgbClr val="8BAB80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algn="ctr" eaLnBrk="1" hangingPunct="1">
                <a:defRPr/>
              </a:pPr>
              <a:endParaRPr lang="de-AT" sz="1400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eaLnBrk="1" hangingPunct="1">
                <a:defRPr/>
              </a:pPr>
              <a:endParaRPr lang="de-AT" sz="1400" b="1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eaLnBrk="1" hangingPunct="1">
                <a:defRPr/>
              </a:pPr>
              <a:r>
                <a:rPr lang="en-GB" sz="1400" b="1">
                  <a:solidFill>
                    <a:srgbClr val="03030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Explains </a:t>
              </a:r>
              <a:r>
                <a:rPr lang="en-GB" sz="1400">
                  <a:solidFill>
                    <a:srgbClr val="03030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 eaLnBrk="1" hangingPunct="1">
                <a:defRPr/>
              </a:pPr>
              <a:r>
                <a:rPr lang="en-GB" sz="1400">
                  <a:solidFill>
                    <a:srgbClr val="03030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sk-SK" sz="1400">
                  <a:solidFill>
                    <a:srgbClr val="03030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en-GB" sz="1400" err="1">
                  <a:solidFill>
                    <a:srgbClr val="03030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ommon</a:t>
              </a:r>
              <a:r>
                <a:rPr lang="en-GB" sz="1400">
                  <a:solidFill>
                    <a:srgbClr val="03030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reporting requirements, reporting on RDP specific elements</a:t>
              </a:r>
            </a:p>
            <a:p>
              <a:pPr algn="ctr" eaLnBrk="1" hangingPunct="1">
                <a:defRPr/>
              </a:pPr>
              <a:endParaRPr lang="en-GB" sz="1400" b="1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eaLnBrk="1" hangingPunct="1">
                <a:defRPr/>
              </a:pPr>
              <a:r>
                <a:rPr lang="en-GB" sz="1400" b="1">
                  <a:solidFill>
                    <a:srgbClr val="03030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Discuss </a:t>
              </a:r>
            </a:p>
            <a:p>
              <a:pPr algn="ctr" eaLnBrk="1" hangingPunct="1">
                <a:defRPr/>
              </a:pPr>
              <a:r>
                <a:rPr lang="en-GB" sz="1400">
                  <a:solidFill>
                    <a:srgbClr val="03030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What is important to prepare evaluation, how to ensure its quality  and h</a:t>
              </a:r>
              <a:r>
                <a:rPr lang="sk-SK" sz="1400">
                  <a:solidFill>
                    <a:srgbClr val="03030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  <a:r>
                <a:rPr lang="en-GB" sz="1400">
                  <a:solidFill>
                    <a:srgbClr val="03030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 to disseminate and communicate evaluation results </a:t>
              </a:r>
            </a:p>
          </p:txBody>
        </p:sp>
        <p:sp>
          <p:nvSpPr>
            <p:cNvPr id="12" name="Abgerundetes Rechteck 11"/>
            <p:cNvSpPr/>
            <p:nvPr/>
          </p:nvSpPr>
          <p:spPr bwMode="auto">
            <a:xfrm>
              <a:off x="468313" y="1178868"/>
              <a:ext cx="2354580" cy="992317"/>
            </a:xfrm>
            <a:prstGeom prst="roundRect">
              <a:avLst/>
            </a:prstGeom>
            <a:solidFill>
              <a:srgbClr val="57825E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eaLnBrk="1" hangingPunct="1">
                <a:defRPr/>
              </a:pPr>
              <a:r>
                <a:rPr lang="de-AT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Part I</a:t>
              </a:r>
              <a:br>
                <a:rPr lang="de-AT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e-AT" sz="14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de-AT" sz="1400" b="1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mainly</a:t>
              </a:r>
              <a:r>
                <a:rPr lang="de-AT" sz="14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AT" sz="1400" b="1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</a:t>
              </a:r>
              <a:r>
                <a:rPr lang="de-AT" sz="14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MA)</a:t>
              </a:r>
              <a:endParaRPr lang="en-GB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uppieren 5"/>
          <p:cNvGrpSpPr>
            <a:grpSpLocks/>
          </p:cNvGrpSpPr>
          <p:nvPr/>
        </p:nvGrpSpPr>
        <p:grpSpPr bwMode="auto">
          <a:xfrm>
            <a:off x="4476750" y="1811734"/>
            <a:ext cx="1981200" cy="4418733"/>
            <a:chOff x="3362325" y="1255535"/>
            <a:chExt cx="2377149" cy="5216082"/>
          </a:xfrm>
          <a:solidFill>
            <a:srgbClr val="A3B588"/>
          </a:solidFill>
        </p:grpSpPr>
        <p:sp>
          <p:nvSpPr>
            <p:cNvPr id="9" name="Abgerundetes Rechteck 8"/>
            <p:cNvSpPr/>
            <p:nvPr/>
          </p:nvSpPr>
          <p:spPr bwMode="auto">
            <a:xfrm>
              <a:off x="3362325" y="1839858"/>
              <a:ext cx="2377149" cy="4631759"/>
            </a:xfrm>
            <a:prstGeom prst="roundRect">
              <a:avLst/>
            </a:prstGeom>
            <a:solidFill>
              <a:srgbClr val="8BAB80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algn="ctr" eaLnBrk="1" hangingPunct="1">
                <a:defRPr/>
              </a:pPr>
              <a:endParaRPr lang="de-AT" sz="1400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eaLnBrk="1" hangingPunct="1">
                <a:defRPr/>
              </a:pPr>
              <a:endParaRPr lang="sk-SK" sz="1400" b="1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eaLnBrk="1" hangingPunct="1">
                <a:defRPr/>
              </a:pPr>
              <a:r>
                <a:rPr lang="sk-SK" sz="1400" b="1">
                  <a:solidFill>
                    <a:srgbClr val="03030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r>
                <a:rPr lang="en-GB" sz="1400" b="1" err="1">
                  <a:solidFill>
                    <a:srgbClr val="03030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xplains</a:t>
              </a:r>
              <a:r>
                <a:rPr lang="en-GB" sz="1400" b="1">
                  <a:solidFill>
                    <a:srgbClr val="03030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 eaLnBrk="1" hangingPunct="1">
                <a:defRPr/>
              </a:pPr>
              <a:r>
                <a:rPr lang="sk-SK" sz="1400">
                  <a:solidFill>
                    <a:srgbClr val="03030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</a:t>
              </a:r>
              <a:r>
                <a:rPr lang="en-GB" sz="1400">
                  <a:solidFill>
                    <a:srgbClr val="03030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inking RDP intervention logic to RD policy and evaluation elements (structuring)</a:t>
              </a:r>
            </a:p>
            <a:p>
              <a:pPr algn="ctr" eaLnBrk="1" hangingPunct="1">
                <a:defRPr/>
              </a:pPr>
              <a:endParaRPr lang="en-GB" sz="1400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eaLnBrk="1" hangingPunct="1">
                <a:defRPr/>
              </a:pPr>
              <a:r>
                <a:rPr lang="en-GB" sz="1400" b="1">
                  <a:solidFill>
                    <a:srgbClr val="03030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Discusses</a:t>
              </a:r>
              <a:r>
                <a:rPr lang="en-GB" sz="1400">
                  <a:solidFill>
                    <a:srgbClr val="03030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>
                <a:defRPr/>
              </a:pPr>
              <a:r>
                <a:rPr lang="en-GB" sz="1400">
                  <a:solidFill>
                    <a:srgbClr val="03030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sk-SK" sz="1400">
                  <a:solidFill>
                    <a:srgbClr val="03030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r>
                <a:rPr lang="en-GB" sz="1400" err="1">
                  <a:solidFill>
                    <a:srgbClr val="03030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ata</a:t>
              </a:r>
              <a:r>
                <a:rPr lang="en-GB" sz="1400">
                  <a:solidFill>
                    <a:srgbClr val="03030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collection (observing)</a:t>
              </a:r>
            </a:p>
            <a:p>
              <a:pPr algn="ctr" eaLnBrk="1" hangingPunct="1">
                <a:defRPr/>
              </a:pPr>
              <a:r>
                <a:rPr lang="en-GB" sz="1400">
                  <a:solidFill>
                    <a:srgbClr val="03030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evaluation methods (analysing, </a:t>
              </a:r>
            </a:p>
            <a:p>
              <a:pPr algn="ctr" eaLnBrk="1" hangingPunct="1">
                <a:defRPr/>
              </a:pPr>
              <a:r>
                <a:rPr lang="en-GB" sz="1400">
                  <a:solidFill>
                    <a:srgbClr val="03030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Conclusion and recommendations (judging)</a:t>
              </a:r>
            </a:p>
          </p:txBody>
        </p:sp>
        <p:sp>
          <p:nvSpPr>
            <p:cNvPr id="13" name="Abgerundetes Rechteck 12"/>
            <p:cNvSpPr/>
            <p:nvPr/>
          </p:nvSpPr>
          <p:spPr bwMode="auto">
            <a:xfrm>
              <a:off x="3362325" y="1255535"/>
              <a:ext cx="2377148" cy="1009597"/>
            </a:xfrm>
            <a:prstGeom prst="roundRect">
              <a:avLst/>
            </a:prstGeom>
            <a:solidFill>
              <a:srgbClr val="57825E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eaLnBrk="1" hangingPunct="1">
                <a:defRPr/>
              </a:pPr>
              <a:r>
                <a:rPr lang="de-AT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Part II</a:t>
              </a:r>
              <a:br>
                <a:rPr lang="de-AT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e-AT" sz="14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de-AT" sz="1400" b="1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mainly</a:t>
              </a:r>
              <a:r>
                <a:rPr lang="de-AT" sz="14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AT" sz="1400" b="1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</a:t>
              </a:r>
              <a:r>
                <a:rPr lang="de-AT" sz="14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 eaLnBrk="1" hangingPunct="1">
                <a:defRPr/>
              </a:pPr>
              <a:r>
                <a:rPr lang="de-AT" sz="14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AT" sz="1400" b="1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evaluators</a:t>
              </a:r>
              <a:r>
                <a:rPr lang="de-AT" sz="14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 </a:t>
              </a:r>
              <a:endParaRPr lang="en-GB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uppieren 3"/>
          <p:cNvGrpSpPr>
            <a:grpSpLocks/>
          </p:cNvGrpSpPr>
          <p:nvPr/>
        </p:nvGrpSpPr>
        <p:grpSpPr bwMode="auto">
          <a:xfrm>
            <a:off x="6550025" y="1830105"/>
            <a:ext cx="1953754" cy="4400360"/>
            <a:chOff x="6269831" y="1323271"/>
            <a:chExt cx="2556457" cy="4779168"/>
          </a:xfrm>
          <a:solidFill>
            <a:srgbClr val="A3B588"/>
          </a:solidFill>
        </p:grpSpPr>
        <p:sp>
          <p:nvSpPr>
            <p:cNvPr id="10" name="Abgerundetes Rechteck 9"/>
            <p:cNvSpPr/>
            <p:nvPr/>
          </p:nvSpPr>
          <p:spPr bwMode="auto">
            <a:xfrm>
              <a:off x="6269831" y="1839693"/>
              <a:ext cx="2556456" cy="4262746"/>
            </a:xfrm>
            <a:prstGeom prst="roundRect">
              <a:avLst/>
            </a:prstGeom>
            <a:solidFill>
              <a:srgbClr val="8BAB80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algn="ctr" eaLnBrk="1" hangingPunct="1">
                <a:defRPr/>
              </a:pPr>
              <a:endParaRPr lang="de-AT" sz="1400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eaLnBrk="1" hangingPunct="1">
                <a:defRPr/>
              </a:pPr>
              <a:endParaRPr lang="de-AT" sz="1400" b="1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eaLnBrk="1" hangingPunct="1">
                <a:defRPr/>
              </a:pPr>
              <a:r>
                <a:rPr lang="en-GB" sz="1400" b="1">
                  <a:solidFill>
                    <a:srgbClr val="03030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Provides </a:t>
              </a:r>
              <a:endParaRPr lang="sk-SK" sz="1400" b="1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eaLnBrk="1" hangingPunct="1">
                <a:defRPr/>
              </a:pPr>
              <a:r>
                <a:rPr lang="en-US" sz="1400">
                  <a:solidFill>
                    <a:srgbClr val="03030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Example of SFC template</a:t>
              </a:r>
            </a:p>
            <a:p>
              <a:pPr algn="ctr" eaLnBrk="1" hangingPunct="1">
                <a:defRPr/>
              </a:pPr>
              <a:endParaRPr lang="en-US" sz="1400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eaLnBrk="1" hangingPunct="1">
                <a:defRPr/>
              </a:pPr>
              <a:r>
                <a:rPr lang="en-US" sz="1400">
                  <a:solidFill>
                    <a:srgbClr val="03030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Practical tools </a:t>
              </a:r>
            </a:p>
            <a:p>
              <a:pPr algn="ctr" eaLnBrk="1" hangingPunct="1">
                <a:defRPr/>
              </a:pPr>
              <a:r>
                <a:rPr lang="en-US" sz="1400">
                  <a:solidFill>
                    <a:srgbClr val="03030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 preparing, implementation and reporting the evaluation in 2017</a:t>
              </a:r>
            </a:p>
            <a:p>
              <a:pPr algn="ctr" eaLnBrk="1" hangingPunct="1">
                <a:defRPr/>
              </a:pPr>
              <a:endParaRPr lang="en-US" sz="1400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eaLnBrk="1" hangingPunct="1">
                <a:defRPr/>
              </a:pPr>
              <a:r>
                <a:rPr lang="en-US" sz="1400">
                  <a:solidFill>
                    <a:srgbClr val="03030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Examples of qualitative assessment of secondary contributions </a:t>
              </a:r>
            </a:p>
            <a:p>
              <a:pPr algn="ctr" eaLnBrk="1" hangingPunct="1">
                <a:defRPr/>
              </a:pPr>
              <a:endParaRPr lang="de-AT" sz="1400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Abgerundetes Rechteck 13"/>
            <p:cNvSpPr/>
            <p:nvPr/>
          </p:nvSpPr>
          <p:spPr bwMode="auto">
            <a:xfrm>
              <a:off x="6269832" y="1323271"/>
              <a:ext cx="2556456" cy="908942"/>
            </a:xfrm>
            <a:prstGeom prst="roundRect">
              <a:avLst/>
            </a:prstGeom>
            <a:solidFill>
              <a:srgbClr val="57825E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GB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Part III  </a:t>
              </a:r>
              <a:endParaRPr lang="sk-SK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eaLnBrk="1" hangingPunct="1">
                <a:defRPr/>
              </a:pPr>
              <a:r>
                <a:rPr lang="sk-SK" b="1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Annexes</a:t>
              </a:r>
              <a:endParaRPr lang="en-GB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" name="Gruppieren 2"/>
          <p:cNvGrpSpPr>
            <a:grpSpLocks/>
          </p:cNvGrpSpPr>
          <p:nvPr/>
        </p:nvGrpSpPr>
        <p:grpSpPr bwMode="auto">
          <a:xfrm>
            <a:off x="341312" y="1808210"/>
            <a:ext cx="1982788" cy="4403539"/>
            <a:chOff x="679767" y="1195374"/>
            <a:chExt cx="2379346" cy="4629446"/>
          </a:xfrm>
          <a:solidFill>
            <a:srgbClr val="A3B588"/>
          </a:solidFill>
        </p:grpSpPr>
        <p:sp>
          <p:nvSpPr>
            <p:cNvPr id="16" name="Abgerundetes Rechteck 4"/>
            <p:cNvSpPr/>
            <p:nvPr/>
          </p:nvSpPr>
          <p:spPr bwMode="auto">
            <a:xfrm>
              <a:off x="679767" y="1747998"/>
              <a:ext cx="2379346" cy="4076822"/>
            </a:xfrm>
            <a:prstGeom prst="roundRect">
              <a:avLst/>
            </a:prstGeom>
            <a:solidFill>
              <a:srgbClr val="8BAB80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algn="ctr" eaLnBrk="1" hangingPunct="1">
                <a:defRPr/>
              </a:pPr>
              <a:endParaRPr lang="de-AT" sz="1400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eaLnBrk="1" hangingPunct="1">
                <a:defRPr/>
              </a:pPr>
              <a:endParaRPr lang="de-AT" sz="1400" b="1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eaLnBrk="1" hangingPunct="1">
                <a:defRPr/>
              </a:pPr>
              <a:endParaRPr lang="de-AT" sz="1400" b="1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eaLnBrk="1" hangingPunct="1">
                <a:defRPr/>
              </a:pPr>
              <a:endParaRPr lang="de-AT" sz="1400" b="1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eaLnBrk="1" hangingPunct="1">
                <a:defRPr/>
              </a:pPr>
              <a:r>
                <a:rPr lang="en-US" sz="1400" b="1">
                  <a:solidFill>
                    <a:srgbClr val="03030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Introduces</a:t>
              </a:r>
              <a:r>
                <a:rPr lang="en-US" sz="1400">
                  <a:solidFill>
                    <a:srgbClr val="03030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 eaLnBrk="1" hangingPunct="1">
                <a:defRPr/>
              </a:pPr>
              <a:r>
                <a:rPr lang="en-US" sz="1400">
                  <a:solidFill>
                    <a:srgbClr val="03030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evaluation of RDP achievements in 2017</a:t>
              </a:r>
            </a:p>
          </p:txBody>
        </p:sp>
        <p:sp>
          <p:nvSpPr>
            <p:cNvPr id="17" name="Abgerundetes Rechteck 11"/>
            <p:cNvSpPr/>
            <p:nvPr/>
          </p:nvSpPr>
          <p:spPr bwMode="auto">
            <a:xfrm>
              <a:off x="679767" y="1195374"/>
              <a:ext cx="2379346" cy="883165"/>
            </a:xfrm>
            <a:prstGeom prst="roundRect">
              <a:avLst/>
            </a:prstGeom>
            <a:solidFill>
              <a:srgbClr val="57825E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eaLnBrk="1" hangingPunct="1">
                <a:defRPr/>
              </a:pPr>
              <a:r>
                <a:rPr lang="de-AT" b="1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Introduction</a:t>
              </a:r>
              <a:endParaRPr lang="de-AT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eaLnBrk="1" hangingPunct="1">
                <a:defRPr/>
              </a:pPr>
              <a:r>
                <a:rPr lang="de-AT" sz="14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de-AT" sz="1400" b="1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</a:t>
              </a:r>
              <a:r>
                <a:rPr lang="de-AT" sz="14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AT" sz="1400" b="1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everyone</a:t>
              </a:r>
              <a:r>
                <a:rPr lang="de-AT" sz="14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n-GB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Zástupný symbol čísla snímky 3"/>
          <p:cNvSpPr>
            <a:spLocks noGrp="1"/>
          </p:cNvSpPr>
          <p:nvPr>
            <p:ph type="sldNum" sz="quarter" idx="12"/>
          </p:nvPr>
        </p:nvSpPr>
        <p:spPr>
          <a:xfrm>
            <a:off x="6632575" y="6356350"/>
            <a:ext cx="2133600" cy="365125"/>
          </a:xfrm>
        </p:spPr>
        <p:txBody>
          <a:bodyPr/>
          <a:lstStyle/>
          <a:p>
            <a:fld id="{BBCA666B-82EC-9F42-81B4-8AD274795249}" type="slidenum">
              <a:rPr lang="fr-FR" sz="1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fld>
            <a:endParaRPr lang="fr-FR" sz="1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457200" y="52061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rgbClr val="F38337"/>
                </a:solidFill>
                <a:latin typeface="Helvetica Light"/>
                <a:ea typeface="+mj-ea"/>
                <a:cs typeface="Helvetica Light"/>
              </a:defRPr>
            </a:lvl1pPr>
          </a:lstStyle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Outline of the guidelines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122" y="7999"/>
            <a:ext cx="2232000" cy="99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683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88632" y="653736"/>
            <a:ext cx="8830478" cy="1143000"/>
          </a:xfrm>
        </p:spPr>
        <p:txBody>
          <a:bodyPr>
            <a:normAutofit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PART I – </a:t>
            </a:r>
            <a:r>
              <a:rPr lang="sk-SK" err="1">
                <a:latin typeface="Arial" panose="020B0604020202020204" pitchFamily="34" charset="0"/>
                <a:cs typeface="Arial" panose="020B0604020202020204" pitchFamily="34" charset="0"/>
              </a:rPr>
              <a:t>focusing</a:t>
            </a:r>
            <a:r>
              <a:rPr lang="sk-SK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k-SK" err="1">
                <a:latin typeface="Arial" panose="020B0604020202020204" pitchFamily="34" charset="0"/>
                <a:cs typeface="Arial" panose="020B0604020202020204" pitchFamily="34" charset="0"/>
              </a:rPr>
              <a:t>managing</a:t>
            </a:r>
            <a:r>
              <a:rPr lang="sk-SK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br>
              <a:rPr lang="sk-SK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k-SK" err="1">
                <a:latin typeface="Arial" panose="020B0604020202020204" pitchFamily="34" charset="0"/>
                <a:cs typeface="Arial" panose="020B0604020202020204" pitchFamily="34" charset="0"/>
              </a:rPr>
              <a:t>reporting</a:t>
            </a:r>
            <a:r>
              <a:rPr lang="sk-SK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sk-SK" err="1"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  <a:r>
              <a:rPr lang="sk-SK">
                <a:latin typeface="Arial" panose="020B0604020202020204" pitchFamily="34" charset="0"/>
                <a:cs typeface="Arial" panose="020B0604020202020204" pitchFamily="34" charset="0"/>
              </a:rPr>
              <a:t> in 2017</a:t>
            </a:r>
            <a:endParaRPr lang="en-A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Zaoblený obdĺžnik 12"/>
          <p:cNvSpPr/>
          <p:nvPr/>
        </p:nvSpPr>
        <p:spPr>
          <a:xfrm>
            <a:off x="401526" y="3118623"/>
            <a:ext cx="8374306" cy="901202"/>
          </a:xfrm>
          <a:prstGeom prst="roundRect">
            <a:avLst/>
          </a:prstGeom>
          <a:solidFill>
            <a:srgbClr val="F7A83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AU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the links between information on evaluation in AIR 2017 and other reporting requirements?</a:t>
            </a:r>
          </a:p>
        </p:txBody>
      </p:sp>
      <p:sp>
        <p:nvSpPr>
          <p:cNvPr id="14" name="Zaoblený obdĺžnik 13"/>
          <p:cNvSpPr/>
          <p:nvPr/>
        </p:nvSpPr>
        <p:spPr>
          <a:xfrm>
            <a:off x="401526" y="4086046"/>
            <a:ext cx="8374306" cy="887271"/>
          </a:xfrm>
          <a:prstGeom prst="roundRect">
            <a:avLst/>
          </a:prstGeom>
          <a:solidFill>
            <a:srgbClr val="F7A83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AU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ensure the quality of reporting on evaluation in the SF</a:t>
            </a:r>
            <a:r>
              <a:rPr lang="sk-SK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AU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template? 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122" y="7999"/>
            <a:ext cx="2232000" cy="990774"/>
          </a:xfrm>
          <a:prstGeom prst="rect">
            <a:avLst/>
          </a:prstGeom>
        </p:spPr>
      </p:pic>
      <p:sp>
        <p:nvSpPr>
          <p:cNvPr id="16" name="Zaoblený obdĺžnik 15"/>
          <p:cNvSpPr/>
          <p:nvPr/>
        </p:nvSpPr>
        <p:spPr>
          <a:xfrm>
            <a:off x="392082" y="2160485"/>
            <a:ext cx="8393194" cy="891917"/>
          </a:xfrm>
          <a:prstGeom prst="roundRect">
            <a:avLst/>
          </a:prstGeom>
          <a:solidFill>
            <a:srgbClr val="F7A83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sk-SK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AU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hat is reported in the AIR 2017</a:t>
            </a:r>
            <a:r>
              <a:rPr lang="sk-SK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sk-SK" err="1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sk-SK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will the SFC template of the AIR 2017 for point 7 ask for?</a:t>
            </a:r>
          </a:p>
          <a:p>
            <a:pPr lvl="0"/>
            <a:r>
              <a:rPr lang="en-AU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5778281"/>
            <a:ext cx="2133600" cy="365125"/>
          </a:xfrm>
        </p:spPr>
        <p:txBody>
          <a:bodyPr/>
          <a:lstStyle/>
          <a:p>
            <a:fld id="{BBCA666B-82EC-9F42-81B4-8AD274795249}" type="slidenum">
              <a:rPr lang="fr-FR" sz="1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fld>
            <a:endParaRPr lang="fr-FR" sz="1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Zaoblený obdĺžnik 10"/>
          <p:cNvSpPr/>
          <p:nvPr/>
        </p:nvSpPr>
        <p:spPr>
          <a:xfrm>
            <a:off x="401526" y="5039538"/>
            <a:ext cx="8361412" cy="971062"/>
          </a:xfrm>
          <a:prstGeom prst="roundRect">
            <a:avLst/>
          </a:prstGeom>
          <a:solidFill>
            <a:srgbClr val="F7A83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AU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</a:t>
            </a:r>
            <a:r>
              <a:rPr lang="sk-SK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disseminate</a:t>
            </a:r>
            <a:r>
              <a:rPr lang="sk-SK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k-SK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communicate</a:t>
            </a:r>
            <a:r>
              <a:rPr lang="sk-SK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sk-SK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</a:t>
            </a:r>
            <a:r>
              <a:rPr lang="sk-SK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</a:t>
            </a:r>
            <a:r>
              <a:rPr lang="sk-SK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sk-SK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  <a:r>
              <a:rPr lang="sk-SK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findings</a:t>
            </a:r>
            <a:r>
              <a:rPr lang="sk-SK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AU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ástupný objekt pre číslo snímky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BCA666B-82EC-9F42-81B4-8AD274795249}" type="slidenum">
              <a:rPr lang="fr-FR" sz="1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13</a:t>
            </a:fld>
            <a:endParaRPr lang="fr-FR" sz="1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132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03681"/>
            <a:ext cx="8229600" cy="1143000"/>
          </a:xfrm>
        </p:spPr>
        <p:txBody>
          <a:bodyPr/>
          <a:lstStyle/>
          <a:p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What needs to be reported on evaluation in 2017?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2196522"/>
            <a:ext cx="8229600" cy="3909987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>
                <a:solidFill>
                  <a:srgbClr val="5782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Quantification of RDP achievements </a:t>
            </a:r>
            <a:r>
              <a:rPr lang="en-US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result indicators, taking into consideration the primary and secondary contributions of operations to focus areas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>
              <a:solidFill>
                <a:srgbClr val="6E89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>
                <a:solidFill>
                  <a:srgbClr val="5782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Validation of values of target indicators </a:t>
            </a:r>
            <a:r>
              <a:rPr lang="en-US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have been set up at the time of </a:t>
            </a:r>
            <a:r>
              <a:rPr lang="en-US" err="1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design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>
              <a:solidFill>
                <a:srgbClr val="6E89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>
                <a:solidFill>
                  <a:srgbClr val="5782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Answers to common evaluation questions </a:t>
            </a:r>
            <a:r>
              <a:rPr lang="en-US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(no. 1 – 21) and </a:t>
            </a:r>
            <a:r>
              <a:rPr lang="en-US" err="1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specific evaluation questions</a:t>
            </a:r>
            <a:r>
              <a:rPr lang="sk-SK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US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sk-SK">
              <a:solidFill>
                <a:srgbClr val="0303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k-SK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>
                <a:solidFill>
                  <a:srgbClr val="5782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 and recommendations </a:t>
            </a:r>
            <a:r>
              <a:rPr lang="en-US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improvement of </a:t>
            </a:r>
            <a:r>
              <a:rPr lang="en-US" err="1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design and implementation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ástupný objekt pre číslo snímky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BCA666B-82EC-9F42-81B4-8AD274795249}" type="slidenum">
              <a:rPr lang="fr-FR" sz="1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fld>
            <a:endParaRPr lang="fr-FR" sz="1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122" y="7999"/>
            <a:ext cx="2232000" cy="99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800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929489"/>
            <a:ext cx="8229600" cy="1143000"/>
          </a:xfrm>
        </p:spPr>
        <p:txBody>
          <a:bodyPr/>
          <a:lstStyle/>
          <a:p>
            <a:r>
              <a:rPr lang="sk-SK" err="1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sk-SK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sk-SK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sk-SK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err="1">
                <a:latin typeface="Arial" panose="020B0604020202020204" pitchFamily="34" charset="0"/>
                <a:cs typeface="Arial" panose="020B0604020202020204" pitchFamily="34" charset="0"/>
              </a:rPr>
              <a:t>specific</a:t>
            </a:r>
            <a:r>
              <a:rPr lang="sk-SK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err="1">
                <a:latin typeface="Arial" panose="020B0604020202020204" pitchFamily="34" charset="0"/>
                <a:cs typeface="Arial" panose="020B0604020202020204" pitchFamily="34" charset="0"/>
              </a:rPr>
              <a:t>issues</a:t>
            </a:r>
            <a:r>
              <a:rPr lang="sk-SK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err="1">
                <a:latin typeface="Arial" panose="020B0604020202020204" pitchFamily="34" charset="0"/>
                <a:cs typeface="Arial" panose="020B0604020202020204" pitchFamily="34" charset="0"/>
              </a:rPr>
              <a:t>addressed</a:t>
            </a:r>
            <a:r>
              <a:rPr lang="sk-SK">
                <a:latin typeface="Arial" panose="020B0604020202020204" pitchFamily="34" charset="0"/>
                <a:cs typeface="Arial" panose="020B0604020202020204" pitchFamily="34" charset="0"/>
              </a:rPr>
              <a:t> in PART I? - 1</a:t>
            </a:r>
          </a:p>
        </p:txBody>
      </p:sp>
      <p:sp>
        <p:nvSpPr>
          <p:cNvPr id="5" name="Zaoblený obdĺžnik 4"/>
          <p:cNvSpPr/>
          <p:nvPr/>
        </p:nvSpPr>
        <p:spPr>
          <a:xfrm>
            <a:off x="399393" y="2713898"/>
            <a:ext cx="3862552" cy="872359"/>
          </a:xfrm>
          <a:prstGeom prst="roundRect">
            <a:avLst/>
          </a:prstGeom>
          <a:solidFill>
            <a:srgbClr val="BE4A3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What to report in case of low or no up take of the RDP in 2017?</a:t>
            </a:r>
          </a:p>
        </p:txBody>
      </p:sp>
      <p:sp>
        <p:nvSpPr>
          <p:cNvPr id="6" name="Zaoblený obdĺžnik 5"/>
          <p:cNvSpPr/>
          <p:nvPr/>
        </p:nvSpPr>
        <p:spPr>
          <a:xfrm>
            <a:off x="399393" y="4876978"/>
            <a:ext cx="3862552" cy="872359"/>
          </a:xfrm>
          <a:prstGeom prst="roundRect">
            <a:avLst/>
          </a:prstGeom>
          <a:solidFill>
            <a:srgbClr val="BE4A3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How to link reporting in 2017 with the overall reporting requirements on RD in 2014-2020?</a:t>
            </a:r>
          </a:p>
        </p:txBody>
      </p:sp>
      <p:sp>
        <p:nvSpPr>
          <p:cNvPr id="9" name="Zaoblený obdĺžnik 8"/>
          <p:cNvSpPr/>
          <p:nvPr/>
        </p:nvSpPr>
        <p:spPr>
          <a:xfrm>
            <a:off x="399393" y="3795438"/>
            <a:ext cx="3862552" cy="872359"/>
          </a:xfrm>
          <a:prstGeom prst="roundRect">
            <a:avLst/>
          </a:prstGeom>
          <a:solidFill>
            <a:srgbClr val="BE4A3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How to report on RDP achievements in case of small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programmes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p:sp>
        <p:nvSpPr>
          <p:cNvPr id="10" name="Bublina v tvare zaobleného obdĺžnika 9"/>
          <p:cNvSpPr/>
          <p:nvPr/>
        </p:nvSpPr>
        <p:spPr>
          <a:xfrm>
            <a:off x="5155324" y="3249439"/>
            <a:ext cx="3205655" cy="673636"/>
          </a:xfrm>
          <a:prstGeom prst="wedgeRoundRectCallout">
            <a:avLst>
              <a:gd name="adj1" fmla="val -86346"/>
              <a:gd name="adj2" fmla="val 67181"/>
              <a:gd name="adj3" fmla="val 16667"/>
            </a:avLst>
          </a:prstGeom>
          <a:solidFill>
            <a:srgbClr val="A3B58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Use the entire population of beneficiaries in calculation,</a:t>
            </a:r>
          </a:p>
        </p:txBody>
      </p:sp>
      <p:sp>
        <p:nvSpPr>
          <p:cNvPr id="12" name="Bublina v tvare zaobleného obdĺžnika 11"/>
          <p:cNvSpPr/>
          <p:nvPr/>
        </p:nvSpPr>
        <p:spPr>
          <a:xfrm>
            <a:off x="5134303" y="2377080"/>
            <a:ext cx="3741683" cy="673635"/>
          </a:xfrm>
          <a:prstGeom prst="wedgeRoundRectCallout">
            <a:avLst>
              <a:gd name="adj1" fmla="val -83723"/>
              <a:gd name="adj2" fmla="val 29734"/>
              <a:gd name="adj3" fmla="val 16667"/>
            </a:avLst>
          </a:prstGeom>
          <a:solidFill>
            <a:srgbClr val="8BAB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Use the qualitative assessment and theory of change (CH 1.3)</a:t>
            </a:r>
          </a:p>
        </p:txBody>
      </p:sp>
      <p:sp>
        <p:nvSpPr>
          <p:cNvPr id="13" name="Bublina v tvare zaobleného obdĺžnika 12"/>
          <p:cNvSpPr/>
          <p:nvPr/>
        </p:nvSpPr>
        <p:spPr>
          <a:xfrm>
            <a:off x="5155324" y="3249439"/>
            <a:ext cx="3720662" cy="673635"/>
          </a:xfrm>
          <a:prstGeom prst="wedgeRoundRectCallout">
            <a:avLst>
              <a:gd name="adj1" fmla="val -84051"/>
              <a:gd name="adj2" fmla="val -98205"/>
              <a:gd name="adj3" fmla="val 16667"/>
            </a:avLst>
          </a:prstGeom>
          <a:solidFill>
            <a:srgbClr val="8BAB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Use the entire population of beneficiaries in calculation</a:t>
            </a:r>
          </a:p>
        </p:txBody>
      </p:sp>
      <p:sp>
        <p:nvSpPr>
          <p:cNvPr id="14" name="Bublina v tvare zaobleného obdĺžnika 13"/>
          <p:cNvSpPr/>
          <p:nvPr/>
        </p:nvSpPr>
        <p:spPr>
          <a:xfrm>
            <a:off x="5155324" y="4092353"/>
            <a:ext cx="3720662" cy="1576092"/>
          </a:xfrm>
          <a:prstGeom prst="wedgeRoundRectCallout">
            <a:avLst>
              <a:gd name="adj1" fmla="val -85317"/>
              <a:gd name="adj2" fmla="val 22036"/>
              <a:gd name="adj3" fmla="val 16667"/>
            </a:avLst>
          </a:prstGeom>
          <a:solidFill>
            <a:srgbClr val="8BAB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Build up the M&amp;E system at early stage of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implementation</a:t>
            </a:r>
            <a:r>
              <a:rPr lang="sk-SK">
                <a:latin typeface="Arial" panose="020B0604020202020204" pitchFamily="34" charset="0"/>
                <a:cs typeface="Arial" panose="020B0604020202020204" pitchFamily="34" charset="0"/>
              </a:rPr>
              <a:t>.This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serves also for reporting in 2019 and ex post evaluation (CH 5) </a:t>
            </a:r>
          </a:p>
        </p:txBody>
      </p:sp>
      <p:sp>
        <p:nvSpPr>
          <p:cNvPr id="11" name="Zástupný objekt pre číslo snímky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BCA666B-82EC-9F42-81B4-8AD274795249}" type="slidenum">
              <a:rPr lang="fr-FR" sz="1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fld>
            <a:endParaRPr lang="fr-FR" sz="1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122" y="7999"/>
            <a:ext cx="2232000" cy="99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478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57818"/>
            <a:ext cx="8229600" cy="1143000"/>
          </a:xfrm>
        </p:spPr>
        <p:txBody>
          <a:bodyPr/>
          <a:lstStyle/>
          <a:p>
            <a:r>
              <a:rPr lang="sk-SK" err="1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sk-SK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sk-SK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sk-SK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err="1">
                <a:latin typeface="Arial" panose="020B0604020202020204" pitchFamily="34" charset="0"/>
                <a:cs typeface="Arial" panose="020B0604020202020204" pitchFamily="34" charset="0"/>
              </a:rPr>
              <a:t>specific</a:t>
            </a:r>
            <a:r>
              <a:rPr lang="sk-SK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err="1">
                <a:latin typeface="Arial" panose="020B0604020202020204" pitchFamily="34" charset="0"/>
                <a:cs typeface="Arial" panose="020B0604020202020204" pitchFamily="34" charset="0"/>
              </a:rPr>
              <a:t>issues</a:t>
            </a:r>
            <a:r>
              <a:rPr lang="sk-SK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err="1">
                <a:latin typeface="Arial" panose="020B0604020202020204" pitchFamily="34" charset="0"/>
                <a:cs typeface="Arial" panose="020B0604020202020204" pitchFamily="34" charset="0"/>
              </a:rPr>
              <a:t>addressed</a:t>
            </a:r>
            <a:r>
              <a:rPr lang="sk-SK">
                <a:latin typeface="Arial" panose="020B0604020202020204" pitchFamily="34" charset="0"/>
                <a:cs typeface="Arial" panose="020B0604020202020204" pitchFamily="34" charset="0"/>
              </a:rPr>
              <a:t> in PART I? - 2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2196521"/>
            <a:ext cx="8229600" cy="2417519"/>
          </a:xfrm>
        </p:spPr>
        <p:txBody>
          <a:bodyPr>
            <a:normAutofit fontScale="47500" lnSpcReduction="20000"/>
          </a:bodyPr>
          <a:lstStyle/>
          <a:p>
            <a:r>
              <a:rPr lang="en-US" sz="3800" b="1">
                <a:solidFill>
                  <a:srgbClr val="6E89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Complementary result indicators (CRI)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800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R2 – change in Agricultural output per AWU (FA 2A)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800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R13 – increase in efficiency of water use in agriculture in RDP supported projects (FA 5A)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800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R14 – increase in efficiency of energy use   in agriculture and food-processing in RDP supported projects (FA 5B)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800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R15 – renewable energy produced from supported projects (FA 5C)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800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R18 – reduced emissions of methane and nitrous oxide (FA 5D)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800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R19 -  reduced ammonia emissions (FA 5D)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aoblený obdĺžnik 4"/>
          <p:cNvSpPr/>
          <p:nvPr/>
        </p:nvSpPr>
        <p:spPr>
          <a:xfrm>
            <a:off x="388883" y="5209639"/>
            <a:ext cx="3862552" cy="872359"/>
          </a:xfrm>
          <a:prstGeom prst="roundRect">
            <a:avLst/>
          </a:prstGeom>
          <a:solidFill>
            <a:srgbClr val="BE4A3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In which case to provide net values of indicators</a:t>
            </a:r>
            <a:r>
              <a:rPr lang="sk-SK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err="1">
                <a:latin typeface="Arial" panose="020B0604020202020204" pitchFamily="34" charset="0"/>
                <a:cs typeface="Arial" panose="020B0604020202020204" pitchFamily="34" charset="0"/>
              </a:rPr>
              <a:t>besides</a:t>
            </a:r>
            <a:r>
              <a:rPr lang="sk-SK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err="1">
                <a:latin typeface="Arial" panose="020B0604020202020204" pitchFamily="34" charset="0"/>
                <a:cs typeface="Arial" panose="020B0604020202020204" pitchFamily="34" charset="0"/>
              </a:rPr>
              <a:t>gross</a:t>
            </a:r>
            <a:r>
              <a:rPr lang="sk-SK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err="1">
                <a:latin typeface="Arial" panose="020B0604020202020204" pitchFamily="34" charset="0"/>
                <a:cs typeface="Arial" panose="020B0604020202020204" pitchFamily="34" charset="0"/>
              </a:rPr>
              <a:t>values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p:sp>
        <p:nvSpPr>
          <p:cNvPr id="6" name="Bublina v tvare zaobleného obdĺžnika 5"/>
          <p:cNvSpPr/>
          <p:nvPr/>
        </p:nvSpPr>
        <p:spPr>
          <a:xfrm>
            <a:off x="5144813" y="5088844"/>
            <a:ext cx="3720663" cy="1071803"/>
          </a:xfrm>
          <a:prstGeom prst="wedgeRoundRectCallout">
            <a:avLst>
              <a:gd name="adj1" fmla="val -75459"/>
              <a:gd name="adj2" fmla="val -1670"/>
              <a:gd name="adj3" fmla="val 16667"/>
            </a:avLst>
          </a:prstGeom>
          <a:solidFill>
            <a:srgbClr val="8BAB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CRI R2 compulsory for AIR 2017, for each CRI whenever possible (data on beneficiaries) (CH 7)</a:t>
            </a:r>
          </a:p>
        </p:txBody>
      </p:sp>
      <p:sp>
        <p:nvSpPr>
          <p:cNvPr id="7" name="BlokTextu 6"/>
          <p:cNvSpPr txBox="1"/>
          <p:nvPr/>
        </p:nvSpPr>
        <p:spPr>
          <a:xfrm>
            <a:off x="1350580" y="4660603"/>
            <a:ext cx="7325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WD: Complementary Result Indicator fiches for Pillar II, June 2014</a:t>
            </a:r>
          </a:p>
        </p:txBody>
      </p:sp>
      <p:sp>
        <p:nvSpPr>
          <p:cNvPr id="8" name="Zástupný objekt pre číslo snímky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BCA666B-82EC-9F42-81B4-8AD274795249}" type="slidenum">
              <a:rPr lang="fr-FR" sz="1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fld>
            <a:endParaRPr lang="fr-FR" sz="1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122" y="7999"/>
            <a:ext cx="2232000" cy="99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793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aoblený obdĺžnik 4"/>
          <p:cNvSpPr/>
          <p:nvPr/>
        </p:nvSpPr>
        <p:spPr>
          <a:xfrm>
            <a:off x="297345" y="2484041"/>
            <a:ext cx="3189972" cy="872359"/>
          </a:xfrm>
          <a:prstGeom prst="roundRect">
            <a:avLst/>
          </a:prstGeom>
          <a:solidFill>
            <a:srgbClr val="BE4A3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How to define and report on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specific elements?</a:t>
            </a:r>
          </a:p>
        </p:txBody>
      </p:sp>
      <p:sp>
        <p:nvSpPr>
          <p:cNvPr id="7" name="Zaoblený obdĺžnik 6"/>
          <p:cNvSpPr/>
          <p:nvPr/>
        </p:nvSpPr>
        <p:spPr>
          <a:xfrm>
            <a:off x="278963" y="3806142"/>
            <a:ext cx="3215738" cy="872359"/>
          </a:xfrm>
          <a:prstGeom prst="roundRect">
            <a:avLst/>
          </a:prstGeom>
          <a:solidFill>
            <a:srgbClr val="BE4A3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How and when to ensure the quality of evaluation?</a:t>
            </a:r>
          </a:p>
        </p:txBody>
      </p:sp>
      <p:sp>
        <p:nvSpPr>
          <p:cNvPr id="8" name="Zaoblený obdĺžnik 7"/>
          <p:cNvSpPr/>
          <p:nvPr/>
        </p:nvSpPr>
        <p:spPr>
          <a:xfrm>
            <a:off x="297345" y="5174144"/>
            <a:ext cx="3210584" cy="712048"/>
          </a:xfrm>
          <a:prstGeom prst="roundRect">
            <a:avLst/>
          </a:prstGeom>
          <a:solidFill>
            <a:srgbClr val="BE4A3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How to fill the SFC template?  </a:t>
            </a:r>
          </a:p>
        </p:txBody>
      </p:sp>
      <p:sp>
        <p:nvSpPr>
          <p:cNvPr id="9" name="Bublina v tvare zaobleného obdĺžnika 8"/>
          <p:cNvSpPr/>
          <p:nvPr/>
        </p:nvSpPr>
        <p:spPr>
          <a:xfrm>
            <a:off x="3774855" y="2201031"/>
            <a:ext cx="5056669" cy="1299265"/>
          </a:xfrm>
          <a:prstGeom prst="wedgeRoundRectCallout">
            <a:avLst>
              <a:gd name="adj1" fmla="val -61717"/>
              <a:gd name="adj2" fmla="val 13954"/>
              <a:gd name="adj3" fmla="val 16667"/>
            </a:avLst>
          </a:prstGeom>
          <a:solidFill>
            <a:srgbClr val="8BAB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Definition of </a:t>
            </a:r>
            <a:r>
              <a:rPr lang="sk-SK" err="1"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sk-SK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err="1">
                <a:latin typeface="Arial" panose="020B0604020202020204" pitchFamily="34" charset="0"/>
                <a:cs typeface="Arial" panose="020B0604020202020204" pitchFamily="34" charset="0"/>
              </a:rPr>
              <a:t>specific</a:t>
            </a:r>
            <a:r>
              <a:rPr lang="sk-SK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elements to address specific issues in MS (CH 5.2.1)</a:t>
            </a:r>
          </a:p>
          <a:p>
            <a:pPr algn="ctr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SFC template point 7 – table  for reporting on </a:t>
            </a:r>
            <a:r>
              <a:rPr lang="sk-SK" err="1"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sk-SK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err="1">
                <a:latin typeface="Arial" panose="020B0604020202020204" pitchFamily="34" charset="0"/>
                <a:cs typeface="Arial" panose="020B0604020202020204" pitchFamily="34" charset="0"/>
              </a:rPr>
              <a:t>specific</a:t>
            </a:r>
            <a:r>
              <a:rPr lang="sk-SK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err="1"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  <a:r>
              <a:rPr lang="sk-SK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err="1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sk-SK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Bublina v tvare zaobleného obdĺžnika 10"/>
          <p:cNvSpPr/>
          <p:nvPr/>
        </p:nvSpPr>
        <p:spPr>
          <a:xfrm>
            <a:off x="3775789" y="3979512"/>
            <a:ext cx="5056669" cy="1139559"/>
          </a:xfrm>
          <a:prstGeom prst="wedgeRoundRectCallout">
            <a:avLst>
              <a:gd name="adj1" fmla="val -56997"/>
              <a:gd name="adj2" fmla="val -16179"/>
              <a:gd name="adj3" fmla="val 16667"/>
            </a:avLst>
          </a:prstGeom>
          <a:solidFill>
            <a:srgbClr val="8BAB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Invest in planning and preparing the evaluation including the T</a:t>
            </a:r>
            <a:r>
              <a:rPr lang="sk-SK" err="1">
                <a:latin typeface="Arial" panose="020B0604020202020204" pitchFamily="34" charset="0"/>
                <a:cs typeface="Arial" panose="020B0604020202020204" pitchFamily="34" charset="0"/>
              </a:rPr>
              <a:t>erms</a:t>
            </a:r>
            <a:r>
              <a:rPr lang="sk-SK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sk-SK">
                <a:latin typeface="Arial" panose="020B0604020202020204" pitchFamily="34" charset="0"/>
                <a:cs typeface="Arial" panose="020B0604020202020204" pitchFamily="34" charset="0"/>
              </a:rPr>
              <a:t>f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sk-SK" err="1">
                <a:latin typeface="Arial" panose="020B0604020202020204" pitchFamily="34" charset="0"/>
                <a:cs typeface="Arial" panose="020B0604020202020204" pitchFamily="34" charset="0"/>
              </a:rPr>
              <a:t>eference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Ensure ongoing quality control in line with quality criteria throughout the evaluation </a:t>
            </a:r>
          </a:p>
          <a:p>
            <a:pPr algn="ctr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2" name="Bublina v tvare zaobleného obdĺžnika 11"/>
          <p:cNvSpPr/>
          <p:nvPr/>
        </p:nvSpPr>
        <p:spPr>
          <a:xfrm>
            <a:off x="3818592" y="5499278"/>
            <a:ext cx="5056669" cy="386913"/>
          </a:xfrm>
          <a:prstGeom prst="wedgeRoundRectCallout">
            <a:avLst>
              <a:gd name="adj1" fmla="val -58889"/>
              <a:gd name="adj2" fmla="val -47692"/>
              <a:gd name="adj3" fmla="val 16667"/>
            </a:avLst>
          </a:prstGeom>
          <a:solidFill>
            <a:srgbClr val="8BAB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Example in Annex 1 of the guidelines</a:t>
            </a:r>
          </a:p>
        </p:txBody>
      </p:sp>
      <p:sp>
        <p:nvSpPr>
          <p:cNvPr id="13" name="Zástupný objekt pre číslo snímky 1"/>
          <p:cNvSpPr>
            <a:spLocks noGrp="1"/>
          </p:cNvSpPr>
          <p:nvPr>
            <p:ph type="sldNum" sz="quarter" idx="12"/>
          </p:nvPr>
        </p:nvSpPr>
        <p:spPr>
          <a:xfrm>
            <a:off x="6566428" y="6227866"/>
            <a:ext cx="2133600" cy="365125"/>
          </a:xfrm>
        </p:spPr>
        <p:txBody>
          <a:bodyPr/>
          <a:lstStyle/>
          <a:p>
            <a:fld id="{BBCA666B-82EC-9F42-81B4-8AD274795249}" type="slidenum">
              <a:rPr lang="fr-FR" sz="1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fld>
            <a:endParaRPr lang="fr-FR" sz="1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122" y="7999"/>
            <a:ext cx="2232000" cy="990774"/>
          </a:xfrm>
          <a:prstGeom prst="rect">
            <a:avLst/>
          </a:prstGeom>
        </p:spPr>
      </p:pic>
      <p:sp>
        <p:nvSpPr>
          <p:cNvPr id="15" name="Nadpis 1"/>
          <p:cNvSpPr>
            <a:spLocks noGrp="1"/>
          </p:cNvSpPr>
          <p:nvPr>
            <p:ph type="title"/>
          </p:nvPr>
        </p:nvSpPr>
        <p:spPr>
          <a:xfrm>
            <a:off x="457200" y="716358"/>
            <a:ext cx="8229600" cy="1143000"/>
          </a:xfrm>
        </p:spPr>
        <p:txBody>
          <a:bodyPr/>
          <a:lstStyle/>
          <a:p>
            <a:r>
              <a:rPr lang="de-AT">
                <a:latin typeface="Arial" panose="020B0604020202020204" pitchFamily="34" charset="0"/>
                <a:cs typeface="Arial" panose="020B0604020202020204" pitchFamily="34" charset="0"/>
              </a:rPr>
              <a:t>PART I: </a:t>
            </a:r>
            <a:br>
              <a:rPr lang="de-AT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sk-SK">
                <a:latin typeface="Arial" panose="020B0604020202020204" pitchFamily="34" charset="0"/>
                <a:cs typeface="Arial" panose="020B0604020202020204" pitchFamily="34" charset="0"/>
              </a:rPr>
              <a:t>pecific issues addressed </a:t>
            </a:r>
            <a:r>
              <a:rPr lang="de-AT">
                <a:latin typeface="Arial" panose="020B0604020202020204" pitchFamily="34" charset="0"/>
                <a:cs typeface="Arial" panose="020B0604020202020204" pitchFamily="34" charset="0"/>
              </a:rPr>
              <a:t>(3) </a:t>
            </a:r>
            <a:endParaRPr 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247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objekt pre číslo snímky 1"/>
          <p:cNvSpPr>
            <a:spLocks noGrp="1"/>
          </p:cNvSpPr>
          <p:nvPr>
            <p:ph type="sldNum" sz="quarter" idx="12"/>
          </p:nvPr>
        </p:nvSpPr>
        <p:spPr>
          <a:xfrm>
            <a:off x="6409258" y="6320278"/>
            <a:ext cx="2243612" cy="401197"/>
          </a:xfrm>
        </p:spPr>
        <p:txBody>
          <a:bodyPr/>
          <a:lstStyle/>
          <a:p>
            <a:fld id="{BBCA666B-82EC-9F42-81B4-8AD274795249}" type="slidenum">
              <a:rPr lang="en-US" sz="1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fld>
            <a:endParaRPr lang="en-US" sz="1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122" y="7999"/>
            <a:ext cx="2232000" cy="990774"/>
          </a:xfrm>
          <a:prstGeom prst="rect">
            <a:avLst/>
          </a:prstGeom>
        </p:spPr>
      </p:pic>
      <p:sp>
        <p:nvSpPr>
          <p:cNvPr id="15" name="Nadpis 1"/>
          <p:cNvSpPr>
            <a:spLocks noGrp="1"/>
          </p:cNvSpPr>
          <p:nvPr>
            <p:ph type="title"/>
          </p:nvPr>
        </p:nvSpPr>
        <p:spPr>
          <a:xfrm>
            <a:off x="457200" y="495931"/>
            <a:ext cx="8229600" cy="1143000"/>
          </a:xfrm>
        </p:spPr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PART I - transition arrangements</a:t>
            </a:r>
          </a:p>
        </p:txBody>
      </p:sp>
      <p:sp>
        <p:nvSpPr>
          <p:cNvPr id="2" name="Rectangle 1"/>
          <p:cNvSpPr/>
          <p:nvPr/>
        </p:nvSpPr>
        <p:spPr>
          <a:xfrm>
            <a:off x="457200" y="1486705"/>
            <a:ext cx="83977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000" b="1" err="1">
                <a:solidFill>
                  <a:srgbClr val="BE4A3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How</a:t>
            </a:r>
            <a:r>
              <a:rPr lang="sk-SK" sz="2000" b="1">
                <a:solidFill>
                  <a:srgbClr val="BE4A3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to report on </a:t>
            </a:r>
            <a:r>
              <a:rPr lang="sk-SK" sz="2000" b="1" err="1">
                <a:solidFill>
                  <a:srgbClr val="BE4A3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transitions</a:t>
            </a:r>
            <a:r>
              <a:rPr lang="sk-SK" sz="2000" b="1">
                <a:solidFill>
                  <a:srgbClr val="BE4A3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k-SK" sz="2000" b="1" err="1">
                <a:solidFill>
                  <a:srgbClr val="BE4A3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arrangements</a:t>
            </a:r>
            <a:r>
              <a:rPr lang="sk-SK" sz="2000" b="1">
                <a:solidFill>
                  <a:srgbClr val="BE4A3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 </a:t>
            </a:r>
            <a:r>
              <a:rPr lang="sk-SK" sz="2000" b="1" err="1">
                <a:solidFill>
                  <a:srgbClr val="BE4A3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sk-SK" sz="2000" b="1">
                <a:solidFill>
                  <a:srgbClr val="BE4A3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AIR 2017?</a:t>
            </a:r>
            <a:endParaRPr lang="en-GB" sz="2000" b="1">
              <a:solidFill>
                <a:srgbClr val="BE4A35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Zaoblený obdĺžnik 7"/>
          <p:cNvSpPr/>
          <p:nvPr/>
        </p:nvSpPr>
        <p:spPr>
          <a:xfrm>
            <a:off x="154008" y="3563321"/>
            <a:ext cx="2939931" cy="2756955"/>
          </a:xfrm>
          <a:prstGeom prst="roundRect">
            <a:avLst/>
          </a:prstGeom>
          <a:solidFill>
            <a:srgbClr val="DDDDD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r>
              <a:rPr lang="en-US" sz="16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not reported at all in the AIR submitted in 2017</a:t>
            </a:r>
          </a:p>
          <a:p>
            <a:pPr>
              <a:spcBef>
                <a:spcPts val="0"/>
              </a:spcBef>
            </a:pPr>
            <a:endParaRPr lang="en-US" sz="160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Zaoblený obdĺžnik 7"/>
          <p:cNvSpPr/>
          <p:nvPr/>
        </p:nvSpPr>
        <p:spPr>
          <a:xfrm>
            <a:off x="3118827" y="3563319"/>
            <a:ext cx="2939931" cy="2756956"/>
          </a:xfrm>
          <a:prstGeom prst="roundRect">
            <a:avLst/>
          </a:prstGeom>
          <a:solidFill>
            <a:srgbClr val="DDDDD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r>
              <a:rPr lang="en-US" sz="16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included in all sections of Chapter 7 </a:t>
            </a:r>
            <a:endParaRPr lang="sk-SK" sz="160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en-US" sz="16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(no distinction 2007-2013 and 2014-2020 measures</a:t>
            </a:r>
            <a:r>
              <a:rPr lang="en-US" sz="1600">
                <a:solidFill>
                  <a:srgbClr val="5782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even only 1 operation is partially paid with 2014-2020 budget, it  counts for 2014-2020 target value)</a:t>
            </a:r>
            <a:endParaRPr lang="en-US" sz="160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Zaoblený obdĺžnik 7"/>
          <p:cNvSpPr/>
          <p:nvPr/>
        </p:nvSpPr>
        <p:spPr>
          <a:xfrm>
            <a:off x="6058758" y="3563322"/>
            <a:ext cx="2941404" cy="2756956"/>
          </a:xfrm>
          <a:prstGeom prst="roundRect">
            <a:avLst/>
          </a:prstGeom>
          <a:solidFill>
            <a:srgbClr val="DDDDD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outside the targets/outputs. </a:t>
            </a:r>
          </a:p>
          <a:p>
            <a:pPr algn="ctr"/>
            <a:r>
              <a:rPr lang="en-US" sz="16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are reported in table 6 of Chapter 7 if the 2014-2020 budget is not significant. Otherwise, the RDP authorities should develop </a:t>
            </a:r>
            <a:r>
              <a:rPr lang="en-US" sz="1600" b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indicator </a:t>
            </a:r>
            <a:r>
              <a:rPr lang="en-US" sz="16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sk-SK" sz="16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 </a:t>
            </a:r>
            <a:r>
              <a:rPr lang="sk-SK" sz="160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sk-SK" sz="16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60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also</a:t>
            </a:r>
            <a:r>
              <a:rPr lang="sk-SK" sz="16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table 4 of</a:t>
            </a:r>
            <a:r>
              <a:rPr lang="en-US" sz="16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Chapter 7 </a:t>
            </a:r>
          </a:p>
        </p:txBody>
      </p:sp>
      <p:sp>
        <p:nvSpPr>
          <p:cNvPr id="3" name="Zaoblený obdĺžnik 2"/>
          <p:cNvSpPr/>
          <p:nvPr/>
        </p:nvSpPr>
        <p:spPr>
          <a:xfrm>
            <a:off x="154008" y="2021542"/>
            <a:ext cx="2964819" cy="1455083"/>
          </a:xfrm>
          <a:prstGeom prst="roundRect">
            <a:avLst/>
          </a:prstGeom>
          <a:solidFill>
            <a:srgbClr val="F7A83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2007-2013 measures paid with 2007-2013 budget</a:t>
            </a:r>
            <a:endParaRPr lang="en-US"/>
          </a:p>
        </p:txBody>
      </p:sp>
      <p:sp>
        <p:nvSpPr>
          <p:cNvPr id="12" name="Zaoblený obdĺžnik 11"/>
          <p:cNvSpPr/>
          <p:nvPr/>
        </p:nvSpPr>
        <p:spPr>
          <a:xfrm>
            <a:off x="3118827" y="2021542"/>
            <a:ext cx="2939931" cy="1455083"/>
          </a:xfrm>
          <a:prstGeom prst="roundRect">
            <a:avLst/>
          </a:prstGeom>
          <a:solidFill>
            <a:srgbClr val="F7A83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2007 – 2013 continuing measures paid with 2014-2020 budget</a:t>
            </a:r>
            <a:endParaRPr lang="en-US" b="1"/>
          </a:p>
        </p:txBody>
      </p:sp>
      <p:sp>
        <p:nvSpPr>
          <p:cNvPr id="16" name="Zaoblený obdĺžnik 15"/>
          <p:cNvSpPr/>
          <p:nvPr/>
        </p:nvSpPr>
        <p:spPr>
          <a:xfrm>
            <a:off x="6058758" y="2021542"/>
            <a:ext cx="2941404" cy="1455083"/>
          </a:xfrm>
          <a:prstGeom prst="roundRect">
            <a:avLst/>
          </a:prstGeom>
          <a:solidFill>
            <a:srgbClr val="F7A83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2007 – 2013 discontinuing measures paid with 2014-2020 budget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432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33758" y="654243"/>
            <a:ext cx="8229600" cy="1143000"/>
          </a:xfrm>
        </p:spPr>
        <p:txBody>
          <a:bodyPr>
            <a:normAutofit/>
          </a:bodyPr>
          <a:lstStyle/>
          <a:p>
            <a:r>
              <a:rPr lang="sk-SK">
                <a:solidFill>
                  <a:srgbClr val="F07E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II – </a:t>
            </a:r>
            <a:r>
              <a:rPr lang="en-US">
                <a:solidFill>
                  <a:srgbClr val="F07E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system </a:t>
            </a:r>
            <a:br>
              <a:rPr lang="en-US">
                <a:solidFill>
                  <a:srgbClr val="F07E3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>
                <a:solidFill>
                  <a:srgbClr val="F07E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</a:t>
            </a:r>
            <a:r>
              <a:rPr lang="en-GB" err="1">
                <a:solidFill>
                  <a:srgbClr val="F07E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ssess</a:t>
            </a:r>
            <a:r>
              <a:rPr lang="en-GB">
                <a:solidFill>
                  <a:srgbClr val="F07E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RDP achievements</a:t>
            </a:r>
            <a:endParaRPr lang="sk-SK">
              <a:solidFill>
                <a:srgbClr val="F07E3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Zástupný symbol čísla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A666B-82EC-9F42-81B4-8AD274795249}" type="slidenum">
              <a:rPr lang="fr-FR" sz="1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fld>
            <a:endParaRPr lang="fr-FR" sz="1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122" y="7999"/>
            <a:ext cx="2232000" cy="990774"/>
          </a:xfrm>
          <a:prstGeom prst="rect">
            <a:avLst/>
          </a:prstGeom>
        </p:spPr>
      </p:pic>
      <p:graphicFrame>
        <p:nvGraphicFramePr>
          <p:cNvPr id="15" name="Zástupný symbol obsahu 4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2197100"/>
          <a:ext cx="8229600" cy="3633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941569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62222" y="503386"/>
            <a:ext cx="8229600" cy="1143000"/>
          </a:xfrm>
        </p:spPr>
        <p:txBody>
          <a:bodyPr>
            <a:normAutofit/>
          </a:bodyPr>
          <a:lstStyle/>
          <a:p>
            <a:r>
              <a:rPr lang="sk-SK" err="1">
                <a:solidFill>
                  <a:srgbClr val="F07E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r>
              <a:rPr lang="sk-SK">
                <a:solidFill>
                  <a:srgbClr val="F07E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816276"/>
            <a:ext cx="8229600" cy="4421561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does the legal framework specify?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>
              <a:solidFill>
                <a:srgbClr val="0303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800" dirty="0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 A</a:t>
            </a:r>
            <a:r>
              <a:rPr lang="en-GB" sz="1800" dirty="0" err="1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nnual</a:t>
            </a:r>
            <a:r>
              <a:rPr lang="en-GB" sz="1800" dirty="0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dirty="0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1800" dirty="0" err="1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mplementation</a:t>
            </a:r>
            <a:r>
              <a:rPr lang="en-GB" sz="1800" dirty="0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dirty="0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GB" sz="1800" dirty="0" err="1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eport</a:t>
            </a:r>
            <a:r>
              <a:rPr lang="en-GB" sz="1800" dirty="0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(AIR)</a:t>
            </a:r>
            <a:r>
              <a:rPr lang="sk-SK" sz="1800" dirty="0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sz="1800" dirty="0">
              <a:solidFill>
                <a:srgbClr val="0303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is the task and which guidance is provided?</a:t>
            </a:r>
          </a:p>
          <a:p>
            <a:endParaRPr lang="en-GB" sz="1800" dirty="0">
              <a:solidFill>
                <a:srgbClr val="0303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the major </a:t>
            </a:r>
            <a:r>
              <a:rPr lang="en-GB" sz="1800" dirty="0" err="1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issu</a:t>
            </a:r>
            <a:r>
              <a:rPr lang="sk-SK" sz="1800" dirty="0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</a:t>
            </a:r>
            <a:r>
              <a:rPr lang="en-GB" sz="1800" dirty="0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addressed</a:t>
            </a:r>
            <a:r>
              <a:rPr lang="sk-SK" sz="1800" dirty="0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the guidelines</a:t>
            </a:r>
            <a:r>
              <a:rPr lang="en-GB" sz="1800" dirty="0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>
              <a:solidFill>
                <a:srgbClr val="0303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1"/>
            <a:r>
              <a:rPr lang="en-GB" sz="1800" dirty="0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should the evaluation of 2017 be </a:t>
            </a:r>
          </a:p>
          <a:p>
            <a:pPr marL="685800" lvl="2" indent="-285750">
              <a:buFont typeface="Courier New" panose="02070309020205020404" pitchFamily="49" charset="0"/>
              <a:buChar char="o"/>
            </a:pPr>
            <a:r>
              <a:rPr lang="en-GB" sz="1700" dirty="0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conducted?</a:t>
            </a:r>
          </a:p>
          <a:p>
            <a:pPr marL="685800" lvl="2" indent="-285750">
              <a:buFont typeface="Courier New" panose="02070309020205020404" pitchFamily="49" charset="0"/>
              <a:buChar char="o"/>
            </a:pPr>
            <a:r>
              <a:rPr lang="en-GB" sz="1700" dirty="0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reported</a:t>
            </a:r>
            <a:r>
              <a:rPr lang="sk-SK" sz="1700" dirty="0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GB" sz="1700" dirty="0">
              <a:solidFill>
                <a:srgbClr val="0303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2" indent="-285750"/>
            <a:endParaRPr lang="en-GB" sz="1400" dirty="0">
              <a:solidFill>
                <a:srgbClr val="0303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800" dirty="0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SFC template of the AIR 2017 - point 7</a:t>
            </a:r>
          </a:p>
          <a:p>
            <a:pPr marL="1028700" lvl="1"/>
            <a:endParaRPr lang="en-GB" sz="1800" dirty="0">
              <a:solidFill>
                <a:srgbClr val="0303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GB" sz="1800" dirty="0">
              <a:solidFill>
                <a:srgbClr val="0303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800" dirty="0">
              <a:solidFill>
                <a:srgbClr val="0303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1800" dirty="0">
              <a:solidFill>
                <a:srgbClr val="0303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buNone/>
            </a:pPr>
            <a:endParaRPr lang="en-AU" sz="1800" dirty="0">
              <a:solidFill>
                <a:srgbClr val="0303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0">
              <a:buNone/>
            </a:pPr>
            <a:endParaRPr lang="sk-SK" sz="1800" dirty="0">
              <a:solidFill>
                <a:srgbClr val="0303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GB" sz="1800" dirty="0">
              <a:solidFill>
                <a:srgbClr val="0303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A666B-82EC-9F42-81B4-8AD274795249}" type="slidenum">
              <a:rPr lang="fr-FR" sz="1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fld>
            <a:endParaRPr lang="fr-FR" sz="1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122" y="7999"/>
            <a:ext cx="2232000" cy="990774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2170" y="3865144"/>
            <a:ext cx="4053848" cy="2825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427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Zaoblený obdĺžnik 18"/>
          <p:cNvSpPr/>
          <p:nvPr/>
        </p:nvSpPr>
        <p:spPr>
          <a:xfrm>
            <a:off x="1188715" y="4242192"/>
            <a:ext cx="3160852" cy="2140819"/>
          </a:xfrm>
          <a:prstGeom prst="round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aoblený obdĺžnik 4"/>
          <p:cNvSpPr/>
          <p:nvPr/>
        </p:nvSpPr>
        <p:spPr>
          <a:xfrm>
            <a:off x="4698825" y="1875393"/>
            <a:ext cx="3014645" cy="4507618"/>
          </a:xfrm>
          <a:prstGeom prst="round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aoblený obdĺžnik 5"/>
          <p:cNvSpPr/>
          <p:nvPr/>
        </p:nvSpPr>
        <p:spPr>
          <a:xfrm>
            <a:off x="1188715" y="1875393"/>
            <a:ext cx="3160852" cy="2265072"/>
          </a:xfrm>
          <a:prstGeom prst="round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dĺžnik 6"/>
          <p:cNvSpPr/>
          <p:nvPr/>
        </p:nvSpPr>
        <p:spPr>
          <a:xfrm>
            <a:off x="1368824" y="2393828"/>
            <a:ext cx="2789822" cy="679315"/>
          </a:xfrm>
          <a:prstGeom prst="rect">
            <a:avLst/>
          </a:prstGeom>
          <a:solidFill>
            <a:srgbClr val="8BAB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Re</a:t>
            </a:r>
            <a:r>
              <a:rPr lang="sk-SK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sk-SK" err="1">
                <a:latin typeface="Arial" panose="020B0604020202020204" pitchFamily="34" charset="0"/>
                <a:cs typeface="Arial" panose="020B0604020202020204" pitchFamily="34" charset="0"/>
              </a:rPr>
              <a:t>visit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 the RDP intervention logic</a:t>
            </a:r>
            <a:endParaRPr 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dĺžnik 7"/>
          <p:cNvSpPr/>
          <p:nvPr/>
        </p:nvSpPr>
        <p:spPr>
          <a:xfrm>
            <a:off x="1368824" y="3310334"/>
            <a:ext cx="2789822" cy="619687"/>
          </a:xfrm>
          <a:prstGeom prst="rect">
            <a:avLst/>
          </a:prstGeom>
          <a:solidFill>
            <a:srgbClr val="8BAB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Link intervention  logic to evaluation elements</a:t>
            </a:r>
            <a:endParaRPr 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dĺžnik 8"/>
          <p:cNvSpPr/>
          <p:nvPr/>
        </p:nvSpPr>
        <p:spPr>
          <a:xfrm>
            <a:off x="1368824" y="4688249"/>
            <a:ext cx="2795292" cy="648677"/>
          </a:xfrm>
          <a:prstGeom prst="rect">
            <a:avLst/>
          </a:prstGeom>
          <a:solidFill>
            <a:srgbClr val="546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Set up a consistent evaluation approach</a:t>
            </a:r>
            <a:endParaRPr 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dĺžnik 9"/>
          <p:cNvSpPr/>
          <p:nvPr/>
        </p:nvSpPr>
        <p:spPr>
          <a:xfrm>
            <a:off x="1368824" y="5552558"/>
            <a:ext cx="2795292" cy="660893"/>
          </a:xfrm>
          <a:prstGeom prst="rect">
            <a:avLst/>
          </a:prstGeom>
          <a:solidFill>
            <a:srgbClr val="546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Establish the evidence for evaluation</a:t>
            </a:r>
            <a:endParaRPr 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dĺžnik 10"/>
          <p:cNvSpPr/>
          <p:nvPr/>
        </p:nvSpPr>
        <p:spPr>
          <a:xfrm>
            <a:off x="4887934" y="2710607"/>
            <a:ext cx="2622485" cy="788653"/>
          </a:xfrm>
          <a:prstGeom prst="rect">
            <a:avLst/>
          </a:prstGeom>
          <a:solidFill>
            <a:srgbClr val="BE4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Observing</a:t>
            </a:r>
          </a:p>
        </p:txBody>
      </p:sp>
      <p:sp>
        <p:nvSpPr>
          <p:cNvPr id="12" name="Obdĺžnik 11"/>
          <p:cNvSpPr/>
          <p:nvPr/>
        </p:nvSpPr>
        <p:spPr>
          <a:xfrm>
            <a:off x="4887933" y="3941582"/>
            <a:ext cx="2622485" cy="788652"/>
          </a:xfrm>
          <a:prstGeom prst="rect">
            <a:avLst/>
          </a:prstGeom>
          <a:solidFill>
            <a:srgbClr val="BE4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Analysing </a:t>
            </a:r>
          </a:p>
        </p:txBody>
      </p:sp>
      <p:sp>
        <p:nvSpPr>
          <p:cNvPr id="13" name="Obdĺžnik 12"/>
          <p:cNvSpPr/>
          <p:nvPr/>
        </p:nvSpPr>
        <p:spPr>
          <a:xfrm>
            <a:off x="4887878" y="5125113"/>
            <a:ext cx="2622539" cy="813297"/>
          </a:xfrm>
          <a:prstGeom prst="rect">
            <a:avLst/>
          </a:prstGeom>
          <a:solidFill>
            <a:srgbClr val="BE4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Judging</a:t>
            </a:r>
          </a:p>
        </p:txBody>
      </p:sp>
      <p:sp>
        <p:nvSpPr>
          <p:cNvPr id="15" name="BlokTextu 14"/>
          <p:cNvSpPr txBox="1"/>
          <p:nvPr/>
        </p:nvSpPr>
        <p:spPr>
          <a:xfrm>
            <a:off x="4871354" y="1975903"/>
            <a:ext cx="2639063" cy="607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Conducting</a:t>
            </a:r>
          </a:p>
          <a:p>
            <a:endParaRPr lang="sk-SK" sz="1350">
              <a:solidFill>
                <a:srgbClr val="0303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BlokTextu 15"/>
          <p:cNvSpPr txBox="1"/>
          <p:nvPr/>
        </p:nvSpPr>
        <p:spPr>
          <a:xfrm>
            <a:off x="1368824" y="1959014"/>
            <a:ext cx="27898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Preparing</a:t>
            </a:r>
            <a:endParaRPr lang="sk-SK" sz="2000">
              <a:solidFill>
                <a:srgbClr val="0303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Pravá zložená zátvorka 17"/>
          <p:cNvSpPr/>
          <p:nvPr/>
        </p:nvSpPr>
        <p:spPr>
          <a:xfrm>
            <a:off x="4349567" y="2432002"/>
            <a:ext cx="347496" cy="3294000"/>
          </a:xfrm>
          <a:prstGeom prst="rightBrace">
            <a:avLst>
              <a:gd name="adj1" fmla="val 8333"/>
              <a:gd name="adj2" fmla="val 50421"/>
            </a:avLst>
          </a:prstGeom>
          <a:ln w="57150">
            <a:solidFill>
              <a:schemeClr val="bg1">
                <a:lumMod val="85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 sz="135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Rovná spojovacia šípka 19"/>
          <p:cNvCxnSpPr>
            <a:stCxn id="11" idx="2"/>
            <a:endCxn id="12" idx="0"/>
          </p:cNvCxnSpPr>
          <p:nvPr/>
        </p:nvCxnSpPr>
        <p:spPr>
          <a:xfrm flipH="1">
            <a:off x="6199176" y="3499260"/>
            <a:ext cx="1" cy="44232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ovná spojovacia šípka 21"/>
          <p:cNvCxnSpPr>
            <a:stCxn id="12" idx="2"/>
            <a:endCxn id="13" idx="0"/>
          </p:cNvCxnSpPr>
          <p:nvPr/>
        </p:nvCxnSpPr>
        <p:spPr>
          <a:xfrm flipH="1">
            <a:off x="6199148" y="4730234"/>
            <a:ext cx="28" cy="39487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ovná spojovacia šípka 23"/>
          <p:cNvCxnSpPr>
            <a:stCxn id="7" idx="2"/>
            <a:endCxn id="8" idx="0"/>
          </p:cNvCxnSpPr>
          <p:nvPr/>
        </p:nvCxnSpPr>
        <p:spPr>
          <a:xfrm>
            <a:off x="2763735" y="3073143"/>
            <a:ext cx="0" cy="23719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ovná spojovacia šípka 25"/>
          <p:cNvCxnSpPr/>
          <p:nvPr/>
        </p:nvCxnSpPr>
        <p:spPr>
          <a:xfrm>
            <a:off x="2761812" y="3871977"/>
            <a:ext cx="1923" cy="30319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ovná spojovacia šípka 27"/>
          <p:cNvCxnSpPr/>
          <p:nvPr/>
        </p:nvCxnSpPr>
        <p:spPr>
          <a:xfrm>
            <a:off x="2772967" y="5323098"/>
            <a:ext cx="1" cy="23719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BlokTextu 2"/>
          <p:cNvSpPr txBox="1"/>
          <p:nvPr/>
        </p:nvSpPr>
        <p:spPr>
          <a:xfrm>
            <a:off x="1368824" y="4230430"/>
            <a:ext cx="279529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sk-SK" sz="2000" b="1" err="1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Structuring</a:t>
            </a:r>
            <a:endParaRPr lang="sk-SK" sz="1350">
              <a:solidFill>
                <a:srgbClr val="0303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656041" y="3700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rgbClr val="F38337"/>
                </a:solidFill>
                <a:latin typeface="Helvetica Light"/>
                <a:ea typeface="+mj-ea"/>
                <a:cs typeface="Helvetica Light"/>
              </a:defRPr>
            </a:lvl1pPr>
          </a:lstStyle>
          <a:p>
            <a:endParaRPr lang="en-AU">
              <a:solidFill>
                <a:srgbClr val="F07E3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122" y="7999"/>
            <a:ext cx="2232000" cy="990774"/>
          </a:xfrm>
          <a:prstGeom prst="rect">
            <a:avLst/>
          </a:prstGeom>
        </p:spPr>
      </p:pic>
      <p:sp>
        <p:nvSpPr>
          <p:cNvPr id="2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35466" y="6427939"/>
            <a:ext cx="2133600" cy="365125"/>
          </a:xfrm>
        </p:spPr>
        <p:txBody>
          <a:bodyPr/>
          <a:lstStyle/>
          <a:p>
            <a:fld id="{BBCA666B-82EC-9F42-81B4-8AD274795249}" type="slidenum">
              <a:rPr lang="fr-FR" sz="1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fld>
            <a:endParaRPr lang="fr-FR" sz="1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Nadpis 2"/>
          <p:cNvSpPr txBox="1">
            <a:spLocks/>
          </p:cNvSpPr>
          <p:nvPr/>
        </p:nvSpPr>
        <p:spPr>
          <a:xfrm>
            <a:off x="210207" y="370072"/>
            <a:ext cx="9008903" cy="1426664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rgbClr val="F38337"/>
                </a:solidFill>
                <a:latin typeface="Helvetica Light"/>
                <a:ea typeface="+mj-ea"/>
                <a:cs typeface="Helvetica Light"/>
              </a:defRPr>
            </a:lvl1pPr>
          </a:lstStyle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PART I</a:t>
            </a:r>
            <a:r>
              <a:rPr lang="sk-SK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– setting up the system to </a:t>
            </a:r>
            <a:br>
              <a:rPr lang="sk-SK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answer the evaluation questions and </a:t>
            </a:r>
            <a:br>
              <a:rPr lang="sk-SK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assessing the RDP achievements</a:t>
            </a:r>
          </a:p>
        </p:txBody>
      </p:sp>
    </p:spTree>
    <p:extLst>
      <p:ext uri="{BB962C8B-B14F-4D97-AF65-F5344CB8AC3E}">
        <p14:creationId xmlns:p14="http://schemas.microsoft.com/office/powerpoint/2010/main" val="1543002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/>
      <p:bldP spid="16" grpId="0"/>
      <p:bldP spid="18" grpId="0" animBg="1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28546" y="503386"/>
            <a:ext cx="8229600" cy="1143000"/>
          </a:xfrm>
        </p:spPr>
        <p:txBody>
          <a:bodyPr/>
          <a:lstStyle/>
          <a:p>
            <a:r>
              <a:rPr lang="sk-SK">
                <a:solidFill>
                  <a:srgbClr val="F07E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III – </a:t>
            </a:r>
            <a:r>
              <a:rPr lang="sk-SK" err="1">
                <a:solidFill>
                  <a:srgbClr val="F07E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Annexes</a:t>
            </a:r>
            <a:endParaRPr lang="sk-SK">
              <a:solidFill>
                <a:srgbClr val="F07E3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Zástupný symbol obsahu 5"/>
          <p:cNvGraphicFramePr>
            <a:graphicFrameLocks noGrp="1"/>
          </p:cNvGraphicFramePr>
          <p:nvPr>
            <p:ph idx="1"/>
            <p:extLst/>
          </p:nvPr>
        </p:nvGraphicFramePr>
        <p:xfrm>
          <a:off x="450376" y="1494161"/>
          <a:ext cx="8229600" cy="4862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Zástupný symbol čísla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A666B-82EC-9F42-81B4-8AD274795249}" type="slidenum">
              <a:rPr lang="fr-FR" sz="1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fld>
            <a:endParaRPr lang="fr-FR" sz="1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122" y="7999"/>
            <a:ext cx="2232000" cy="99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3388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adpis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>
                <a:latin typeface="Arial" panose="020B0604020202020204" pitchFamily="34" charset="0"/>
                <a:cs typeface="Arial" panose="020B0604020202020204" pitchFamily="34" charset="0"/>
              </a:rPr>
              <a:t>PART III, Annex 11: Fiches for </a:t>
            </a:r>
            <a:br>
              <a:rPr lang="en-AU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>
                <a:latin typeface="Arial" panose="020B0604020202020204" pitchFamily="34" charset="0"/>
                <a:cs typeface="Arial" panose="020B0604020202020204" pitchFamily="34" charset="0"/>
              </a:rPr>
              <a:t>answering the CEQ 1 - 21</a:t>
            </a:r>
            <a:endParaRPr 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Zástupný symbol obsahu 12"/>
          <p:cNvSpPr>
            <a:spLocks noGrp="1"/>
          </p:cNvSpPr>
          <p:nvPr>
            <p:ph sz="half" idx="1"/>
          </p:nvPr>
        </p:nvSpPr>
        <p:spPr>
          <a:xfrm>
            <a:off x="457199" y="1885941"/>
            <a:ext cx="4778943" cy="4294717"/>
          </a:xfrm>
        </p:spPr>
        <p:txBody>
          <a:bodyPr>
            <a:normAutofit/>
          </a:bodyPr>
          <a:lstStyle/>
          <a:p>
            <a:r>
              <a:rPr lang="sk-SK" sz="2200" err="1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</a:t>
            </a:r>
            <a:r>
              <a:rPr lang="sk-SK" sz="2200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200" err="1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fiche</a:t>
            </a:r>
            <a:r>
              <a:rPr lang="sk-SK" sz="2200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200" err="1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contains</a:t>
            </a:r>
            <a:r>
              <a:rPr lang="en-AU" sz="2200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AU" sz="2200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Intervention logic of the FA: primary and secondary contributions 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AU" sz="2200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 elements linked to the EQ: 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AU" sz="2200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needs and sources, 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AU" sz="2200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 used to calculate indicator values 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AU" sz="2200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Challenges and proposed solutions</a:t>
            </a:r>
            <a:r>
              <a:rPr lang="sk-SK" sz="2200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200">
              <a:solidFill>
                <a:srgbClr val="0303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6142" y="1194795"/>
            <a:ext cx="3510022" cy="4965533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2127" y="4445780"/>
            <a:ext cx="1817954" cy="1576770"/>
          </a:xfrm>
          <a:prstGeom prst="rect">
            <a:avLst/>
          </a:prstGeom>
        </p:spPr>
      </p:pic>
      <p:sp>
        <p:nvSpPr>
          <p:cNvPr id="15" name="Ovál 14"/>
          <p:cNvSpPr/>
          <p:nvPr/>
        </p:nvSpPr>
        <p:spPr>
          <a:xfrm>
            <a:off x="6078569" y="5023590"/>
            <a:ext cx="2465070" cy="777240"/>
          </a:xfrm>
          <a:prstGeom prst="ellipse">
            <a:avLst/>
          </a:prstGeom>
          <a:noFill/>
          <a:ln w="38100">
            <a:solidFill>
              <a:srgbClr val="BE4A3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BCA666B-82EC-9F42-81B4-8AD274795249}" type="slidenum">
              <a:rPr lang="fr-FR" sz="1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fld>
            <a:endParaRPr lang="fr-FR" sz="1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122" y="7999"/>
            <a:ext cx="2232000" cy="990774"/>
          </a:xfrm>
          <a:prstGeom prst="rect">
            <a:avLst/>
          </a:prstGeom>
        </p:spPr>
      </p:pic>
      <p:sp>
        <p:nvSpPr>
          <p:cNvPr id="10" name="TextBox 6"/>
          <p:cNvSpPr txBox="1"/>
          <p:nvPr/>
        </p:nvSpPr>
        <p:spPr>
          <a:xfrm>
            <a:off x="6284277" y="5942576"/>
            <a:ext cx="19358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Download Here!</a:t>
            </a:r>
            <a:endParaRPr lang="en-US" dirty="0">
              <a:solidFill>
                <a:srgbClr val="0303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7673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čísla snímky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A666B-82EC-9F42-81B4-8AD274795249}" type="slidenum">
              <a:rPr lang="fr-FR" sz="1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fld>
            <a:endParaRPr lang="fr-FR" sz="1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122" y="7999"/>
            <a:ext cx="2232000" cy="990774"/>
          </a:xfrm>
          <a:prstGeom prst="rect">
            <a:avLst/>
          </a:prstGeom>
        </p:spPr>
      </p:pic>
      <p:graphicFrame>
        <p:nvGraphicFramePr>
          <p:cNvPr id="9" name="Tabuľka 8"/>
          <p:cNvGraphicFramePr>
            <a:graphicFrameLocks noGrp="1"/>
          </p:cNvGraphicFramePr>
          <p:nvPr>
            <p:extLst/>
          </p:nvPr>
        </p:nvGraphicFramePr>
        <p:xfrm>
          <a:off x="215573" y="998773"/>
          <a:ext cx="8780491" cy="5195230"/>
        </p:xfrm>
        <a:graphic>
          <a:graphicData uri="http://schemas.openxmlformats.org/drawingml/2006/table">
            <a:tbl>
              <a:tblPr firstRow="1" firstCol="1" bandRow="1"/>
              <a:tblGrid>
                <a:gridCol w="2178214">
                  <a:extLst>
                    <a:ext uri="{9D8B030D-6E8A-4147-A177-3AD203B41FA5}">
                      <a16:colId xmlns:a16="http://schemas.microsoft.com/office/drawing/2014/main" val="442087597"/>
                    </a:ext>
                  </a:extLst>
                </a:gridCol>
                <a:gridCol w="2331223">
                  <a:extLst>
                    <a:ext uri="{9D8B030D-6E8A-4147-A177-3AD203B41FA5}">
                      <a16:colId xmlns:a16="http://schemas.microsoft.com/office/drawing/2014/main" val="2567991859"/>
                    </a:ext>
                  </a:extLst>
                </a:gridCol>
                <a:gridCol w="1907076">
                  <a:extLst>
                    <a:ext uri="{9D8B030D-6E8A-4147-A177-3AD203B41FA5}">
                      <a16:colId xmlns:a16="http://schemas.microsoft.com/office/drawing/2014/main" val="2727060675"/>
                    </a:ext>
                  </a:extLst>
                </a:gridCol>
                <a:gridCol w="2363978">
                  <a:extLst>
                    <a:ext uri="{9D8B030D-6E8A-4147-A177-3AD203B41FA5}">
                      <a16:colId xmlns:a16="http://schemas.microsoft.com/office/drawing/2014/main" val="3481058883"/>
                    </a:ext>
                  </a:extLst>
                </a:gridCol>
              </a:tblGrid>
              <a:tr h="219748"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50" b="1">
                          <a:solidFill>
                            <a:srgbClr val="03030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Evaluation question: </a:t>
                      </a:r>
                      <a:r>
                        <a:rPr lang="en-GB" sz="1150" i="1">
                          <a:solidFill>
                            <a:srgbClr val="03030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Title of the evaluation question and its related Focus Area</a:t>
                      </a:r>
                      <a:endParaRPr lang="sk-SK" sz="1150">
                        <a:solidFill>
                          <a:srgbClr val="03030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742" marR="42742" marT="72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8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3744339"/>
                  </a:ext>
                </a:extLst>
              </a:tr>
              <a:tr h="219748"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50" b="1">
                          <a:solidFill>
                            <a:srgbClr val="03030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How to answer the evaluation question </a:t>
                      </a:r>
                      <a:r>
                        <a:rPr lang="en-GB" sz="1150">
                          <a:solidFill>
                            <a:srgbClr val="03030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(Key steps to answer the evaluation question)</a:t>
                      </a:r>
                      <a:endParaRPr lang="sk-SK" sz="1150">
                        <a:solidFill>
                          <a:srgbClr val="03030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742" marR="42742" marT="72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8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012155"/>
                  </a:ext>
                </a:extLst>
              </a:tr>
              <a:tr h="219748"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150" b="1">
                          <a:solidFill>
                            <a:srgbClr val="03030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List</a:t>
                      </a:r>
                      <a:r>
                        <a:rPr lang="sk-SK" sz="1150" b="1" baseline="0">
                          <a:solidFill>
                            <a:srgbClr val="03030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of </a:t>
                      </a:r>
                      <a:r>
                        <a:rPr lang="sk-SK" sz="1150" b="1" baseline="0" err="1">
                          <a:solidFill>
                            <a:srgbClr val="03030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measures</a:t>
                      </a:r>
                      <a:r>
                        <a:rPr lang="sk-SK" sz="1150" b="1" baseline="0">
                          <a:solidFill>
                            <a:srgbClr val="03030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sk-SK" sz="1150" b="1" baseline="0" err="1">
                          <a:solidFill>
                            <a:srgbClr val="03030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contrbuting</a:t>
                      </a:r>
                      <a:r>
                        <a:rPr lang="sk-SK" sz="1150" b="1" baseline="0">
                          <a:solidFill>
                            <a:srgbClr val="03030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to </a:t>
                      </a:r>
                      <a:r>
                        <a:rPr lang="sk-SK" sz="1150" b="1" baseline="0" err="1">
                          <a:solidFill>
                            <a:srgbClr val="03030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sk-SK" sz="1150" b="1" baseline="0">
                          <a:solidFill>
                            <a:srgbClr val="03030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FA: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150" b="0" baseline="0" err="1">
                          <a:solidFill>
                            <a:srgbClr val="03030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Primarily</a:t>
                      </a:r>
                      <a:r>
                        <a:rPr lang="sk-SK" sz="1150" b="0" baseline="0">
                          <a:solidFill>
                            <a:srgbClr val="03030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sk-SK" sz="1150" b="0" baseline="0" err="1">
                          <a:solidFill>
                            <a:srgbClr val="03030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programmed</a:t>
                      </a:r>
                      <a:r>
                        <a:rPr lang="sk-SK" sz="1150" b="0" baseline="0">
                          <a:solidFill>
                            <a:srgbClr val="03030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sk-SK" sz="1150" b="0" baseline="0" err="1">
                          <a:solidFill>
                            <a:srgbClr val="03030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measures</a:t>
                      </a:r>
                      <a:endParaRPr lang="sk-SK" sz="1150" b="0" baseline="0">
                        <a:solidFill>
                          <a:srgbClr val="03030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150" b="0" baseline="0" err="1">
                          <a:solidFill>
                            <a:srgbClr val="03030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Measures</a:t>
                      </a:r>
                      <a:r>
                        <a:rPr lang="sk-SK" sz="1150" b="0" baseline="0">
                          <a:solidFill>
                            <a:srgbClr val="03030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sk-SK" sz="1150" b="0" baseline="0" err="1">
                          <a:solidFill>
                            <a:srgbClr val="03030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with</a:t>
                      </a:r>
                      <a:r>
                        <a:rPr lang="sk-SK" sz="1150" b="0" baseline="0">
                          <a:solidFill>
                            <a:srgbClr val="03030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sk-SK" sz="1150" b="0" baseline="0" err="1">
                          <a:solidFill>
                            <a:srgbClr val="03030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secondary</a:t>
                      </a:r>
                      <a:r>
                        <a:rPr lang="sk-SK" sz="1150" b="0" baseline="0">
                          <a:solidFill>
                            <a:srgbClr val="03030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sk-SK" sz="1150" b="0" baseline="0" err="1">
                          <a:solidFill>
                            <a:srgbClr val="03030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contributions</a:t>
                      </a:r>
                      <a:r>
                        <a:rPr lang="en-GB" sz="1150" b="1">
                          <a:solidFill>
                            <a:srgbClr val="03030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sk-SK" sz="1150">
                        <a:solidFill>
                          <a:srgbClr val="03030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742" marR="42742" marT="72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5309990"/>
                  </a:ext>
                </a:extLst>
              </a:tr>
              <a:tr h="1320975"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50" b="1">
                          <a:solidFill>
                            <a:srgbClr val="03030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Consistency between CEQ, judgement criteria and result indicators </a:t>
                      </a:r>
                      <a:endParaRPr lang="sk-SK" sz="1150">
                        <a:solidFill>
                          <a:srgbClr val="03030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50" b="0">
                          <a:solidFill>
                            <a:srgbClr val="03030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Judgment criteria </a:t>
                      </a:r>
                      <a:endParaRPr lang="sk-SK" sz="1150" b="0">
                        <a:solidFill>
                          <a:srgbClr val="03030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50" b="0">
                          <a:solidFill>
                            <a:srgbClr val="03030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Result indicators: common and additional (if needed)</a:t>
                      </a:r>
                      <a:endParaRPr lang="sk-SK" sz="1150" b="0">
                        <a:solidFill>
                          <a:srgbClr val="03030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50" b="0">
                          <a:solidFill>
                            <a:srgbClr val="03030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Other indicators used to answer the CEQ, e.g. output and common context indicators </a:t>
                      </a:r>
                      <a:endParaRPr lang="sk-SK" sz="1150" b="0">
                        <a:solidFill>
                          <a:srgbClr val="03030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50" b="0">
                          <a:solidFill>
                            <a:srgbClr val="03030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Qualitative information</a:t>
                      </a:r>
                      <a:endParaRPr lang="sk-SK" sz="1150" b="0">
                        <a:solidFill>
                          <a:srgbClr val="03030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742" marR="42742" marT="72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1532304"/>
                  </a:ext>
                </a:extLst>
              </a:tr>
              <a:tr h="219748"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50" b="1">
                          <a:solidFill>
                            <a:srgbClr val="03030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Data needs and data sources for calculation of indicators </a:t>
                      </a:r>
                      <a:endParaRPr lang="sk-SK" sz="1150">
                        <a:solidFill>
                          <a:srgbClr val="03030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742" marR="42742" marT="72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296370"/>
                  </a:ext>
                </a:extLst>
              </a:tr>
              <a:tr h="2197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50">
                          <a:solidFill>
                            <a:srgbClr val="03030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sk-SK" sz="1150">
                        <a:solidFill>
                          <a:srgbClr val="03030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742" marR="42742" marT="72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50" b="1">
                          <a:solidFill>
                            <a:srgbClr val="03030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Indicators</a:t>
                      </a:r>
                      <a:endParaRPr lang="sk-SK" sz="1150">
                        <a:solidFill>
                          <a:srgbClr val="03030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742" marR="42742" marT="72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50" b="1">
                          <a:solidFill>
                            <a:srgbClr val="03030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Data needs </a:t>
                      </a:r>
                      <a:endParaRPr lang="sk-SK" sz="1150">
                        <a:solidFill>
                          <a:srgbClr val="03030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742" marR="42742" marT="72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50" b="1">
                          <a:solidFill>
                            <a:srgbClr val="03030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Data sources </a:t>
                      </a:r>
                      <a:endParaRPr lang="sk-SK" sz="1150">
                        <a:solidFill>
                          <a:srgbClr val="03030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742" marR="42742" marT="72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5877684"/>
                  </a:ext>
                </a:extLst>
              </a:tr>
              <a:tr h="2067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50" b="1">
                          <a:solidFill>
                            <a:srgbClr val="03030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Common</a:t>
                      </a:r>
                      <a:r>
                        <a:rPr lang="sk-SK" sz="1150" b="0" baseline="0">
                          <a:solidFill>
                            <a:srgbClr val="03030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50" b="1">
                          <a:solidFill>
                            <a:srgbClr val="03030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Indicators </a:t>
                      </a:r>
                      <a:endParaRPr lang="sk-SK" sz="1150">
                        <a:solidFill>
                          <a:srgbClr val="03030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742" marR="42742" marT="72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50" i="1">
                          <a:solidFill>
                            <a:srgbClr val="03030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sk-SK" sz="1150">
                        <a:solidFill>
                          <a:srgbClr val="03030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742" marR="42742" marT="72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50" i="1">
                          <a:solidFill>
                            <a:srgbClr val="03030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sk-SK" sz="1150">
                        <a:solidFill>
                          <a:srgbClr val="03030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742" marR="42742" marT="72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50" i="1">
                          <a:solidFill>
                            <a:srgbClr val="03030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sk-SK" sz="1150">
                        <a:solidFill>
                          <a:srgbClr val="03030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742" marR="42742" marT="72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6968763"/>
                  </a:ext>
                </a:extLst>
              </a:tr>
              <a:tr h="2197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50" b="1">
                          <a:solidFill>
                            <a:srgbClr val="03030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Additional indicators </a:t>
                      </a:r>
                      <a:endParaRPr lang="sk-SK" sz="1150">
                        <a:solidFill>
                          <a:srgbClr val="03030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742" marR="42742" marT="72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50" i="1">
                          <a:solidFill>
                            <a:srgbClr val="03030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sk-SK" sz="1150">
                        <a:solidFill>
                          <a:srgbClr val="03030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742" marR="42742" marT="72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50" i="1">
                          <a:solidFill>
                            <a:srgbClr val="03030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sk-SK" sz="1150">
                        <a:solidFill>
                          <a:srgbClr val="03030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742" marR="42742" marT="72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50" i="1">
                          <a:solidFill>
                            <a:srgbClr val="03030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sk-SK" sz="1150">
                        <a:solidFill>
                          <a:srgbClr val="03030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742" marR="42742" marT="72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4384063"/>
                  </a:ext>
                </a:extLst>
              </a:tr>
              <a:tr h="862762"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50" b="1">
                          <a:solidFill>
                            <a:srgbClr val="03030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Proposed methodology to collect and analyse data and information: </a:t>
                      </a:r>
                      <a:endParaRPr lang="sk-SK" sz="1150">
                        <a:solidFill>
                          <a:srgbClr val="03030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50" b="1">
                          <a:solidFill>
                            <a:srgbClr val="03030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Quantitative</a:t>
                      </a:r>
                      <a:endParaRPr lang="sk-SK" sz="1150">
                        <a:solidFill>
                          <a:srgbClr val="03030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50" b="1">
                          <a:solidFill>
                            <a:srgbClr val="03030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Qualitative </a:t>
                      </a:r>
                      <a:endParaRPr lang="sk-SK" sz="1150">
                        <a:solidFill>
                          <a:srgbClr val="03030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742" marR="42742" marT="72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3083983"/>
                  </a:ext>
                </a:extLst>
              </a:tr>
              <a:tr h="584307"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50" b="1">
                          <a:solidFill>
                            <a:srgbClr val="03030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Challenges/Risks/Issues:</a:t>
                      </a:r>
                      <a:endParaRPr lang="sk-SK" sz="1150">
                        <a:solidFill>
                          <a:srgbClr val="03030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50" b="1">
                          <a:solidFill>
                            <a:srgbClr val="03030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Proposed solutions</a:t>
                      </a:r>
                      <a:endParaRPr lang="sk-SK" sz="1150" b="1">
                        <a:solidFill>
                          <a:srgbClr val="03030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742" marR="42742" marT="72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1766917"/>
                  </a:ext>
                </a:extLst>
              </a:tr>
              <a:tr h="150465"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150" b="1">
                          <a:solidFill>
                            <a:srgbClr val="03030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sk-SK" sz="1150" b="1" err="1">
                          <a:solidFill>
                            <a:srgbClr val="03030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Answer</a:t>
                      </a:r>
                      <a:r>
                        <a:rPr lang="sk-SK" sz="1150" b="1">
                          <a:solidFill>
                            <a:srgbClr val="03030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to </a:t>
                      </a:r>
                      <a:r>
                        <a:rPr lang="sk-SK" sz="1150" b="1" err="1">
                          <a:solidFill>
                            <a:srgbClr val="03030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common</a:t>
                      </a:r>
                      <a:r>
                        <a:rPr lang="sk-SK" sz="1150" b="1">
                          <a:solidFill>
                            <a:srgbClr val="03030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sk-SK" sz="1150" b="1" err="1">
                          <a:solidFill>
                            <a:srgbClr val="03030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evaluation</a:t>
                      </a:r>
                      <a:r>
                        <a:rPr lang="sk-SK" sz="1150" b="1">
                          <a:solidFill>
                            <a:srgbClr val="03030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sk-SK" sz="1150" b="1" err="1">
                          <a:solidFill>
                            <a:srgbClr val="03030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question</a:t>
                      </a:r>
                      <a:r>
                        <a:rPr lang="sk-SK" sz="1150" b="1">
                          <a:solidFill>
                            <a:srgbClr val="03030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42742" marR="42742" marT="72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0465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150" b="1">
                          <a:solidFill>
                            <a:srgbClr val="03030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sk-SK" sz="1150" b="1" err="1">
                          <a:solidFill>
                            <a:srgbClr val="03030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Conclusions</a:t>
                      </a:r>
                      <a:endParaRPr lang="sk-SK" sz="1150" b="1">
                        <a:solidFill>
                          <a:srgbClr val="03030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742" marR="42742" marT="72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150" b="1">
                          <a:solidFill>
                            <a:srgbClr val="03030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sk-SK" sz="1150" b="1" err="1">
                          <a:solidFill>
                            <a:srgbClr val="03030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Recommendations</a:t>
                      </a:r>
                      <a:endParaRPr lang="sk-SK" sz="1150" b="1">
                        <a:solidFill>
                          <a:srgbClr val="03030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742" marR="42742" marT="728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8" name="Nadpis 2"/>
          <p:cNvSpPr txBox="1">
            <a:spLocks/>
          </p:cNvSpPr>
          <p:nvPr/>
        </p:nvSpPr>
        <p:spPr>
          <a:xfrm>
            <a:off x="239522" y="343020"/>
            <a:ext cx="7864910" cy="11430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rgbClr val="F38337"/>
                </a:solidFill>
                <a:latin typeface="Helvetica Light"/>
                <a:ea typeface="+mj-ea"/>
                <a:cs typeface="Helvetica Light"/>
              </a:defRPr>
            </a:lvl1pPr>
          </a:lstStyle>
          <a:p>
            <a:r>
              <a:rPr lang="en-AU">
                <a:latin typeface="Arial" panose="020B0604020202020204" pitchFamily="34" charset="0"/>
                <a:cs typeface="Arial" panose="020B0604020202020204" pitchFamily="34" charset="0"/>
              </a:rPr>
              <a:t>Content of the fiche - example </a:t>
            </a:r>
          </a:p>
        </p:txBody>
      </p:sp>
    </p:spTree>
    <p:extLst>
      <p:ext uri="{BB962C8B-B14F-4D97-AF65-F5344CB8AC3E}">
        <p14:creationId xmlns:p14="http://schemas.microsoft.com/office/powerpoint/2010/main" val="15778700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kTextu 4"/>
          <p:cNvSpPr txBox="1"/>
          <p:nvPr/>
        </p:nvSpPr>
        <p:spPr>
          <a:xfrm>
            <a:off x="1343609" y="2052735"/>
            <a:ext cx="66433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000" dirty="0">
                <a:solidFill>
                  <a:srgbClr val="E86B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should the evaluation results be</a:t>
            </a:r>
            <a:r>
              <a:rPr lang="en-GB" sz="4000" dirty="0">
                <a:solidFill>
                  <a:srgbClr val="E86B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conducted and</a:t>
            </a:r>
            <a:r>
              <a:rPr lang="sk-SK" sz="4000" dirty="0">
                <a:solidFill>
                  <a:srgbClr val="E86B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reported </a:t>
            </a:r>
            <a:r>
              <a:rPr lang="en-US" sz="4000" dirty="0">
                <a:solidFill>
                  <a:srgbClr val="E86B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2017</a:t>
            </a:r>
            <a:r>
              <a:rPr lang="sk-SK" sz="4000" dirty="0">
                <a:solidFill>
                  <a:srgbClr val="E86B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solidFill>
                <a:srgbClr val="E86B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BCA666B-82EC-9F42-81B4-8AD274795249}" type="slidenum">
              <a:rPr lang="fr-FR" sz="1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fld>
            <a:endParaRPr lang="fr-FR" sz="1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122" y="7999"/>
            <a:ext cx="2232000" cy="990774"/>
          </a:xfrm>
          <a:prstGeom prst="rect">
            <a:avLst/>
          </a:prstGeom>
        </p:spPr>
      </p:pic>
      <p:pic>
        <p:nvPicPr>
          <p:cNvPr id="8" name="Inhaltsplatzhalter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0081" y="3567106"/>
            <a:ext cx="4053848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2360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Zaoblený obdĺžnik 18"/>
          <p:cNvSpPr/>
          <p:nvPr/>
        </p:nvSpPr>
        <p:spPr>
          <a:xfrm>
            <a:off x="1188715" y="4163535"/>
            <a:ext cx="3160852" cy="2140819"/>
          </a:xfrm>
          <a:prstGeom prst="round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aoblený obdĺžnik 4"/>
          <p:cNvSpPr/>
          <p:nvPr/>
        </p:nvSpPr>
        <p:spPr>
          <a:xfrm>
            <a:off x="4698825" y="1796736"/>
            <a:ext cx="3014645" cy="4507618"/>
          </a:xfrm>
          <a:prstGeom prst="round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aoblený obdĺžnik 5"/>
          <p:cNvSpPr/>
          <p:nvPr/>
        </p:nvSpPr>
        <p:spPr>
          <a:xfrm>
            <a:off x="1188715" y="1796736"/>
            <a:ext cx="3160852" cy="2265072"/>
          </a:xfrm>
          <a:prstGeom prst="round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dĺžnik 6"/>
          <p:cNvSpPr/>
          <p:nvPr/>
        </p:nvSpPr>
        <p:spPr>
          <a:xfrm>
            <a:off x="1368824" y="2315171"/>
            <a:ext cx="2789822" cy="679315"/>
          </a:xfrm>
          <a:prstGeom prst="rect">
            <a:avLst/>
          </a:prstGeom>
          <a:solidFill>
            <a:srgbClr val="8BAB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Re</a:t>
            </a:r>
            <a:r>
              <a:rPr lang="sk-SK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sk-SK" err="1">
                <a:latin typeface="Arial" panose="020B0604020202020204" pitchFamily="34" charset="0"/>
                <a:cs typeface="Arial" panose="020B0604020202020204" pitchFamily="34" charset="0"/>
              </a:rPr>
              <a:t>visit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 the RDP intervention logic</a:t>
            </a:r>
            <a:endParaRPr 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dĺžnik 7"/>
          <p:cNvSpPr/>
          <p:nvPr/>
        </p:nvSpPr>
        <p:spPr>
          <a:xfrm>
            <a:off x="1368824" y="3231677"/>
            <a:ext cx="2789822" cy="619687"/>
          </a:xfrm>
          <a:prstGeom prst="rect">
            <a:avLst/>
          </a:prstGeom>
          <a:solidFill>
            <a:srgbClr val="8BAB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Link intervention  logic to evaluation elements</a:t>
            </a:r>
            <a:endParaRPr 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dĺžnik 8"/>
          <p:cNvSpPr/>
          <p:nvPr/>
        </p:nvSpPr>
        <p:spPr>
          <a:xfrm>
            <a:off x="1368824" y="4609592"/>
            <a:ext cx="2795292" cy="648677"/>
          </a:xfrm>
          <a:prstGeom prst="rect">
            <a:avLst/>
          </a:prstGeom>
          <a:solidFill>
            <a:srgbClr val="546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Set up a consistent evaluation approach</a:t>
            </a:r>
            <a:endParaRPr 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dĺžnik 9"/>
          <p:cNvSpPr/>
          <p:nvPr/>
        </p:nvSpPr>
        <p:spPr>
          <a:xfrm>
            <a:off x="1368824" y="5473901"/>
            <a:ext cx="2795292" cy="660893"/>
          </a:xfrm>
          <a:prstGeom prst="rect">
            <a:avLst/>
          </a:prstGeom>
          <a:solidFill>
            <a:srgbClr val="546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Establish the evidence for evaluation</a:t>
            </a:r>
            <a:endParaRPr 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dĺžnik 10"/>
          <p:cNvSpPr/>
          <p:nvPr/>
        </p:nvSpPr>
        <p:spPr>
          <a:xfrm>
            <a:off x="4887934" y="2631950"/>
            <a:ext cx="2622485" cy="788653"/>
          </a:xfrm>
          <a:prstGeom prst="rect">
            <a:avLst/>
          </a:prstGeom>
          <a:solidFill>
            <a:srgbClr val="BE4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Observing</a:t>
            </a:r>
          </a:p>
        </p:txBody>
      </p:sp>
      <p:sp>
        <p:nvSpPr>
          <p:cNvPr id="12" name="Obdĺžnik 11"/>
          <p:cNvSpPr/>
          <p:nvPr/>
        </p:nvSpPr>
        <p:spPr>
          <a:xfrm>
            <a:off x="4887933" y="3862925"/>
            <a:ext cx="2622485" cy="788652"/>
          </a:xfrm>
          <a:prstGeom prst="rect">
            <a:avLst/>
          </a:prstGeom>
          <a:solidFill>
            <a:srgbClr val="BE4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Analysing </a:t>
            </a:r>
          </a:p>
        </p:txBody>
      </p:sp>
      <p:sp>
        <p:nvSpPr>
          <p:cNvPr id="13" name="Obdĺžnik 12"/>
          <p:cNvSpPr/>
          <p:nvPr/>
        </p:nvSpPr>
        <p:spPr>
          <a:xfrm>
            <a:off x="4887878" y="5046456"/>
            <a:ext cx="2622539" cy="813297"/>
          </a:xfrm>
          <a:prstGeom prst="rect">
            <a:avLst/>
          </a:prstGeom>
          <a:solidFill>
            <a:srgbClr val="BE4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Judging</a:t>
            </a:r>
          </a:p>
        </p:txBody>
      </p:sp>
      <p:sp>
        <p:nvSpPr>
          <p:cNvPr id="15" name="BlokTextu 14"/>
          <p:cNvSpPr txBox="1"/>
          <p:nvPr/>
        </p:nvSpPr>
        <p:spPr>
          <a:xfrm>
            <a:off x="4871354" y="1897246"/>
            <a:ext cx="2639063" cy="607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Conducting</a:t>
            </a:r>
          </a:p>
          <a:p>
            <a:endParaRPr lang="sk-SK" sz="1350">
              <a:solidFill>
                <a:srgbClr val="0303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BlokTextu 15"/>
          <p:cNvSpPr txBox="1"/>
          <p:nvPr/>
        </p:nvSpPr>
        <p:spPr>
          <a:xfrm>
            <a:off x="1368824" y="1880357"/>
            <a:ext cx="27898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Preparing</a:t>
            </a:r>
            <a:endParaRPr lang="sk-SK" sz="2000">
              <a:solidFill>
                <a:srgbClr val="0303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Pravá zložená zátvorka 17"/>
          <p:cNvSpPr/>
          <p:nvPr/>
        </p:nvSpPr>
        <p:spPr>
          <a:xfrm>
            <a:off x="4349567" y="2353345"/>
            <a:ext cx="347496" cy="3294000"/>
          </a:xfrm>
          <a:prstGeom prst="rightBrace">
            <a:avLst>
              <a:gd name="adj1" fmla="val 8333"/>
              <a:gd name="adj2" fmla="val 50421"/>
            </a:avLst>
          </a:prstGeom>
          <a:ln w="57150">
            <a:solidFill>
              <a:schemeClr val="bg1">
                <a:lumMod val="85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 sz="135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Rovná spojovacia šípka 19"/>
          <p:cNvCxnSpPr>
            <a:stCxn id="11" idx="2"/>
            <a:endCxn id="12" idx="0"/>
          </p:cNvCxnSpPr>
          <p:nvPr/>
        </p:nvCxnSpPr>
        <p:spPr>
          <a:xfrm flipH="1">
            <a:off x="6199176" y="3420603"/>
            <a:ext cx="1" cy="44232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ovná spojovacia šípka 21"/>
          <p:cNvCxnSpPr>
            <a:stCxn id="12" idx="2"/>
            <a:endCxn id="13" idx="0"/>
          </p:cNvCxnSpPr>
          <p:nvPr/>
        </p:nvCxnSpPr>
        <p:spPr>
          <a:xfrm flipH="1">
            <a:off x="6199148" y="4651577"/>
            <a:ext cx="28" cy="39487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ovná spojovacia šípka 23"/>
          <p:cNvCxnSpPr>
            <a:stCxn id="7" idx="2"/>
            <a:endCxn id="8" idx="0"/>
          </p:cNvCxnSpPr>
          <p:nvPr/>
        </p:nvCxnSpPr>
        <p:spPr>
          <a:xfrm>
            <a:off x="2763735" y="2994486"/>
            <a:ext cx="0" cy="23719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ovná spojovacia šípka 25"/>
          <p:cNvCxnSpPr/>
          <p:nvPr/>
        </p:nvCxnSpPr>
        <p:spPr>
          <a:xfrm>
            <a:off x="2761812" y="3793320"/>
            <a:ext cx="1923" cy="30319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ovná spojovacia šípka 27"/>
          <p:cNvCxnSpPr/>
          <p:nvPr/>
        </p:nvCxnSpPr>
        <p:spPr>
          <a:xfrm>
            <a:off x="2772967" y="5244441"/>
            <a:ext cx="1" cy="23719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BlokTextu 2"/>
          <p:cNvSpPr txBox="1"/>
          <p:nvPr/>
        </p:nvSpPr>
        <p:spPr>
          <a:xfrm>
            <a:off x="1368824" y="4151773"/>
            <a:ext cx="279529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sk-SK" sz="2000" b="1" err="1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Structuring</a:t>
            </a:r>
            <a:endParaRPr lang="sk-SK" sz="1350">
              <a:solidFill>
                <a:srgbClr val="0303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82604" y="43180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rgbClr val="F38337"/>
                </a:solidFill>
                <a:latin typeface="Helvetica Light"/>
                <a:ea typeface="+mj-ea"/>
                <a:cs typeface="Helvetica Light"/>
              </a:defRPr>
            </a:lvl1pPr>
          </a:lstStyle>
          <a:p>
            <a:endParaRPr lang="en-AU">
              <a:solidFill>
                <a:srgbClr val="F07E3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122" y="7999"/>
            <a:ext cx="2232000" cy="990774"/>
          </a:xfrm>
          <a:prstGeom prst="rect">
            <a:avLst/>
          </a:prstGeom>
        </p:spPr>
      </p:pic>
      <p:sp>
        <p:nvSpPr>
          <p:cNvPr id="31" name="Nadpis 2"/>
          <p:cNvSpPr txBox="1">
            <a:spLocks/>
          </p:cNvSpPr>
          <p:nvPr/>
        </p:nvSpPr>
        <p:spPr>
          <a:xfrm>
            <a:off x="431800" y="718814"/>
            <a:ext cx="9008903" cy="1426664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rgbClr val="F38337"/>
                </a:solidFill>
                <a:latin typeface="Helvetica Light"/>
                <a:ea typeface="+mj-ea"/>
                <a:cs typeface="Helvetica Light"/>
              </a:defRPr>
            </a:lvl1pPr>
          </a:lstStyle>
          <a:p>
            <a:r>
              <a:rPr lang="sk-SK">
                <a:solidFill>
                  <a:srgbClr val="F07E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II</a:t>
            </a:r>
            <a:r>
              <a:rPr lang="de-AT">
                <a:solidFill>
                  <a:srgbClr val="F07E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S</a:t>
            </a:r>
            <a:r>
              <a:rPr lang="sk-SK">
                <a:solidFill>
                  <a:srgbClr val="F07E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etting up </a:t>
            </a:r>
            <a:r>
              <a:rPr lang="en-US">
                <a:solidFill>
                  <a:srgbClr val="F07E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system</a:t>
            </a:r>
            <a:r>
              <a:rPr lang="sk-SK">
                <a:solidFill>
                  <a:srgbClr val="F07E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</a:t>
            </a:r>
            <a:br>
              <a:rPr lang="de-AT">
                <a:solidFill>
                  <a:srgbClr val="F07E3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>
                <a:solidFill>
                  <a:srgbClr val="F07E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sk-SK">
                <a:solidFill>
                  <a:srgbClr val="F07E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swer EQ</a:t>
            </a:r>
            <a:r>
              <a:rPr lang="de-AT">
                <a:solidFill>
                  <a:srgbClr val="F07E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sk-SK">
                <a:solidFill>
                  <a:srgbClr val="F07E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>
                <a:solidFill>
                  <a:srgbClr val="F07E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err="1">
                <a:solidFill>
                  <a:srgbClr val="F07E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ssess</a:t>
            </a:r>
            <a:r>
              <a:rPr lang="en-GB">
                <a:solidFill>
                  <a:srgbClr val="F07E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RDP achievements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BCA666B-82EC-9F42-81B4-8AD274795249}" type="slidenum">
              <a:rPr lang="fr-FR" sz="1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fld>
            <a:endParaRPr lang="fr-FR" sz="1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655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/>
      <p:bldP spid="16" grpId="0"/>
      <p:bldP spid="18" grpId="0" animBg="1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aoblený obdĺžnik 5"/>
          <p:cNvSpPr/>
          <p:nvPr/>
        </p:nvSpPr>
        <p:spPr>
          <a:xfrm>
            <a:off x="656041" y="2121587"/>
            <a:ext cx="3160852" cy="2265072"/>
          </a:xfrm>
          <a:prstGeom prst="round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dĺžnik 6"/>
          <p:cNvSpPr/>
          <p:nvPr/>
        </p:nvSpPr>
        <p:spPr>
          <a:xfrm>
            <a:off x="836150" y="2640022"/>
            <a:ext cx="2789822" cy="679315"/>
          </a:xfrm>
          <a:prstGeom prst="rect">
            <a:avLst/>
          </a:prstGeom>
          <a:solidFill>
            <a:srgbClr val="8BAB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>
                <a:latin typeface="Arial" panose="020B0604020202020204" pitchFamily="34" charset="0"/>
                <a:cs typeface="Arial" panose="020B0604020202020204" pitchFamily="34" charset="0"/>
              </a:rPr>
              <a:t>Re-visit the RDP intervention logic</a:t>
            </a:r>
          </a:p>
        </p:txBody>
      </p:sp>
      <p:sp>
        <p:nvSpPr>
          <p:cNvPr id="8" name="Obdĺžnik 7"/>
          <p:cNvSpPr/>
          <p:nvPr/>
        </p:nvSpPr>
        <p:spPr>
          <a:xfrm>
            <a:off x="836150" y="3556528"/>
            <a:ext cx="2789822" cy="619687"/>
          </a:xfrm>
          <a:prstGeom prst="rect">
            <a:avLst/>
          </a:prstGeom>
          <a:solidFill>
            <a:srgbClr val="8BAB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>
                <a:latin typeface="Arial" panose="020B0604020202020204" pitchFamily="34" charset="0"/>
                <a:cs typeface="Arial" panose="020B0604020202020204" pitchFamily="34" charset="0"/>
              </a:rPr>
              <a:t>Link intervention  logic to evaluation elements</a:t>
            </a:r>
          </a:p>
        </p:txBody>
      </p:sp>
      <p:sp>
        <p:nvSpPr>
          <p:cNvPr id="16" name="BlokTextu 15"/>
          <p:cNvSpPr txBox="1"/>
          <p:nvPr/>
        </p:nvSpPr>
        <p:spPr>
          <a:xfrm>
            <a:off x="836150" y="2205208"/>
            <a:ext cx="278982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000" b="1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Preparing</a:t>
            </a:r>
            <a:endParaRPr lang="en-AU" sz="2000">
              <a:solidFill>
                <a:srgbClr val="0303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Rovná spojovacia šípka 23"/>
          <p:cNvCxnSpPr>
            <a:stCxn id="7" idx="2"/>
            <a:endCxn id="8" idx="0"/>
          </p:cNvCxnSpPr>
          <p:nvPr/>
        </p:nvCxnSpPr>
        <p:spPr>
          <a:xfrm>
            <a:off x="2231061" y="3319337"/>
            <a:ext cx="0" cy="237191"/>
          </a:xfrm>
          <a:prstGeom prst="straightConnector1">
            <a:avLst/>
          </a:prstGeom>
          <a:ln w="38100">
            <a:noFill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Bublina v tvare zaobleného obdĺžnika 38"/>
          <p:cNvSpPr/>
          <p:nvPr/>
        </p:nvSpPr>
        <p:spPr>
          <a:xfrm>
            <a:off x="4438080" y="1659487"/>
            <a:ext cx="4299214" cy="1138339"/>
          </a:xfrm>
          <a:prstGeom prst="wedgeRoundRectCallout">
            <a:avLst>
              <a:gd name="adj1" fmla="val -73504"/>
              <a:gd name="adj2" fmla="val 54638"/>
              <a:gd name="adj3" fmla="val 16667"/>
            </a:avLst>
          </a:prstGeom>
          <a:solidFill>
            <a:srgbClr val="F7A83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Identification of primary and secondary contributions of operations to FA  and synergies</a:t>
            </a:r>
          </a:p>
        </p:txBody>
      </p:sp>
      <p:sp>
        <p:nvSpPr>
          <p:cNvPr id="43" name="Nadpis 2"/>
          <p:cNvSpPr txBox="1">
            <a:spLocks/>
          </p:cNvSpPr>
          <p:nvPr/>
        </p:nvSpPr>
        <p:spPr>
          <a:xfrm>
            <a:off x="406560" y="860746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rgbClr val="F38337"/>
                </a:solidFill>
                <a:latin typeface="Helvetica Light"/>
                <a:ea typeface="+mj-ea"/>
                <a:cs typeface="Helvetica Light"/>
              </a:defRPr>
            </a:lvl1pPr>
          </a:lstStyle>
          <a:p>
            <a:r>
              <a:rPr lang="sk-SK">
                <a:latin typeface="Arial" panose="020B0604020202020204" pitchFamily="34" charset="0"/>
                <a:cs typeface="Arial" panose="020B0604020202020204" pitchFamily="34" charset="0"/>
              </a:rPr>
              <a:t>Major </a:t>
            </a:r>
            <a:r>
              <a:rPr lang="sk-SK" err="1">
                <a:latin typeface="Arial" panose="020B0604020202020204" pitchFamily="34" charset="0"/>
                <a:cs typeface="Arial" panose="020B0604020202020204" pitchFamily="34" charset="0"/>
              </a:rPr>
              <a:t>issues</a:t>
            </a:r>
            <a:r>
              <a:rPr lang="sk-SK">
                <a:latin typeface="Arial" panose="020B0604020202020204" pitchFamily="34" charset="0"/>
                <a:cs typeface="Arial" panose="020B0604020202020204" pitchFamily="34" charset="0"/>
              </a:rPr>
              <a:t> in p</a:t>
            </a:r>
            <a:r>
              <a:rPr lang="de-AT" err="1">
                <a:latin typeface="Arial" panose="020B0604020202020204" pitchFamily="34" charset="0"/>
                <a:cs typeface="Arial" panose="020B0604020202020204" pitchFamily="34" charset="0"/>
              </a:rPr>
              <a:t>reparing</a:t>
            </a:r>
            <a:r>
              <a:rPr lang="de-AT">
                <a:latin typeface="Arial" panose="020B0604020202020204" pitchFamily="34" charset="0"/>
                <a:cs typeface="Arial" panose="020B0604020202020204" pitchFamily="34" charset="0"/>
              </a:rPr>
              <a:t> evaluation</a:t>
            </a:r>
            <a:endParaRPr lang="en-A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Bublina v tvare zaobleného obdĺžnika 43"/>
          <p:cNvSpPr/>
          <p:nvPr/>
        </p:nvSpPr>
        <p:spPr>
          <a:xfrm>
            <a:off x="4487008" y="3944857"/>
            <a:ext cx="4250285" cy="954596"/>
          </a:xfrm>
          <a:prstGeom prst="wedgeRoundRectCallout">
            <a:avLst>
              <a:gd name="adj1" fmla="val -73769"/>
              <a:gd name="adj2" fmla="val -51465"/>
              <a:gd name="adj3" fmla="val 16667"/>
            </a:avLst>
          </a:prstGeom>
          <a:solidFill>
            <a:srgbClr val="F7A83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Define the additional and programme specific elements</a:t>
            </a:r>
          </a:p>
        </p:txBody>
      </p:sp>
      <p:sp>
        <p:nvSpPr>
          <p:cNvPr id="49" name="Bublina v tvare zaobleného obdĺžnika 48"/>
          <p:cNvSpPr/>
          <p:nvPr/>
        </p:nvSpPr>
        <p:spPr>
          <a:xfrm>
            <a:off x="4487008" y="5100915"/>
            <a:ext cx="4250286" cy="925812"/>
          </a:xfrm>
          <a:prstGeom prst="wedgeRoundRectCallout">
            <a:avLst>
              <a:gd name="adj1" fmla="val -75938"/>
              <a:gd name="adj2" fmla="val -161932"/>
              <a:gd name="adj3" fmla="val 16667"/>
            </a:avLst>
          </a:prstGeom>
          <a:solidFill>
            <a:srgbClr val="F7A83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Checking consistency between intervention logic and evaluation elements </a:t>
            </a:r>
          </a:p>
        </p:txBody>
      </p:sp>
      <p:sp>
        <p:nvSpPr>
          <p:cNvPr id="50" name="Bublina v tvare zaobleného obdĺžnika 49"/>
          <p:cNvSpPr/>
          <p:nvPr/>
        </p:nvSpPr>
        <p:spPr>
          <a:xfrm>
            <a:off x="4487008" y="2979679"/>
            <a:ext cx="4250286" cy="801044"/>
          </a:xfrm>
          <a:prstGeom prst="wedgeRoundRectCallout">
            <a:avLst>
              <a:gd name="adj1" fmla="val -72175"/>
              <a:gd name="adj2" fmla="val 40313"/>
              <a:gd name="adj3" fmla="val 16667"/>
            </a:avLst>
          </a:prstGeom>
          <a:solidFill>
            <a:srgbClr val="F7A83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of CMES elements</a:t>
            </a:r>
          </a:p>
        </p:txBody>
      </p:sp>
      <p:sp>
        <p:nvSpPr>
          <p:cNvPr id="29" name="Bublina v tvare zaobleného obdĺžnika 28"/>
          <p:cNvSpPr/>
          <p:nvPr/>
        </p:nvSpPr>
        <p:spPr>
          <a:xfrm>
            <a:off x="1106203" y="5211752"/>
            <a:ext cx="3008595" cy="968915"/>
          </a:xfrm>
          <a:prstGeom prst="wedgeRoundRectCallout">
            <a:avLst>
              <a:gd name="adj1" fmla="val -12245"/>
              <a:gd name="adj2" fmla="val -168171"/>
              <a:gd name="adj3" fmla="val 16667"/>
            </a:avLst>
          </a:prstGeom>
          <a:solidFill>
            <a:srgbClr val="F7A83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Taking into account the specifities </a:t>
            </a:r>
            <a:r>
              <a:rPr lang="sk-SK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LEADER, NRN and TA</a:t>
            </a:r>
            <a:endParaRPr lang="en-AU">
              <a:solidFill>
                <a:srgbClr val="0303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122" y="7999"/>
            <a:ext cx="2232000" cy="990774"/>
          </a:xfrm>
          <a:prstGeom prst="rect">
            <a:avLst/>
          </a:prstGeom>
        </p:spPr>
      </p:pic>
      <p:sp>
        <p:nvSpPr>
          <p:cNvPr id="1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fr-FR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172526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6" grpId="0"/>
      <p:bldP spid="39" grpId="0" animBg="1"/>
      <p:bldP spid="44" grpId="0" animBg="1"/>
      <p:bldP spid="49" grpId="0" animBg="1"/>
      <p:bldP spid="50" grpId="0" animBg="1"/>
      <p:bldP spid="2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Zaoblený obdĺžnik 18"/>
          <p:cNvSpPr/>
          <p:nvPr/>
        </p:nvSpPr>
        <p:spPr>
          <a:xfrm>
            <a:off x="756850" y="4128987"/>
            <a:ext cx="3160852" cy="2140819"/>
          </a:xfrm>
          <a:prstGeom prst="round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dĺžnik 8"/>
          <p:cNvSpPr/>
          <p:nvPr/>
        </p:nvSpPr>
        <p:spPr>
          <a:xfrm>
            <a:off x="933132" y="4550720"/>
            <a:ext cx="2795292" cy="648677"/>
          </a:xfrm>
          <a:prstGeom prst="rect">
            <a:avLst/>
          </a:prstGeom>
          <a:solidFill>
            <a:srgbClr val="5463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>
                <a:latin typeface="Arial" panose="020B0604020202020204" pitchFamily="34" charset="0"/>
                <a:cs typeface="Arial" panose="020B0604020202020204" pitchFamily="34" charset="0"/>
              </a:rPr>
              <a:t>Set up the consistent evaluation approach</a:t>
            </a:r>
          </a:p>
        </p:txBody>
      </p:sp>
      <p:sp>
        <p:nvSpPr>
          <p:cNvPr id="10" name="Obdĺžnik 9"/>
          <p:cNvSpPr/>
          <p:nvPr/>
        </p:nvSpPr>
        <p:spPr>
          <a:xfrm>
            <a:off x="933132" y="5415029"/>
            <a:ext cx="2795292" cy="660893"/>
          </a:xfrm>
          <a:prstGeom prst="rect">
            <a:avLst/>
          </a:prstGeom>
          <a:solidFill>
            <a:srgbClr val="5463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>
                <a:latin typeface="Arial" panose="020B0604020202020204" pitchFamily="34" charset="0"/>
                <a:cs typeface="Arial" panose="020B0604020202020204" pitchFamily="34" charset="0"/>
              </a:rPr>
              <a:t>Establish the evidence for evaluation</a:t>
            </a:r>
          </a:p>
        </p:txBody>
      </p:sp>
      <p:cxnSp>
        <p:nvCxnSpPr>
          <p:cNvPr id="28" name="Rovná spojovacia šípka 27"/>
          <p:cNvCxnSpPr/>
          <p:nvPr/>
        </p:nvCxnSpPr>
        <p:spPr>
          <a:xfrm>
            <a:off x="2337275" y="5185569"/>
            <a:ext cx="1" cy="23719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BlokTextu 2"/>
          <p:cNvSpPr txBox="1"/>
          <p:nvPr/>
        </p:nvSpPr>
        <p:spPr>
          <a:xfrm>
            <a:off x="933132" y="4092901"/>
            <a:ext cx="279529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AU" b="1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Structuring</a:t>
            </a:r>
            <a:endParaRPr lang="en-AU">
              <a:solidFill>
                <a:srgbClr val="0303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Nadpis 2"/>
          <p:cNvSpPr txBox="1">
            <a:spLocks/>
          </p:cNvSpPr>
          <p:nvPr/>
        </p:nvSpPr>
        <p:spPr>
          <a:xfrm>
            <a:off x="183387" y="787432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rgbClr val="F38337"/>
                </a:solidFill>
                <a:latin typeface="Helvetica Light"/>
                <a:ea typeface="+mj-ea"/>
                <a:cs typeface="Helvetica Light"/>
              </a:defRPr>
            </a:lvl1pPr>
          </a:lstStyle>
          <a:p>
            <a:r>
              <a:rPr lang="sk-SK">
                <a:latin typeface="Arial" panose="020B0604020202020204" pitchFamily="34" charset="0"/>
                <a:cs typeface="Arial" panose="020B0604020202020204" pitchFamily="34" charset="0"/>
              </a:rPr>
              <a:t>Major </a:t>
            </a:r>
            <a:r>
              <a:rPr lang="sk-SK" err="1">
                <a:latin typeface="Arial" panose="020B0604020202020204" pitchFamily="34" charset="0"/>
                <a:cs typeface="Arial" panose="020B0604020202020204" pitchFamily="34" charset="0"/>
              </a:rPr>
              <a:t>issues</a:t>
            </a:r>
            <a:r>
              <a:rPr lang="sk-SK">
                <a:latin typeface="Arial" panose="020B0604020202020204" pitchFamily="34" charset="0"/>
                <a:cs typeface="Arial" panose="020B0604020202020204" pitchFamily="34" charset="0"/>
              </a:rPr>
              <a:t> in s</a:t>
            </a:r>
            <a:r>
              <a:rPr lang="de-AT" err="1">
                <a:latin typeface="Arial" panose="020B0604020202020204" pitchFamily="34" charset="0"/>
                <a:cs typeface="Arial" panose="020B0604020202020204" pitchFamily="34" charset="0"/>
              </a:rPr>
              <a:t>tructuring</a:t>
            </a:r>
            <a:r>
              <a:rPr lang="sk-SK">
                <a:latin typeface="Arial" panose="020B0604020202020204" pitchFamily="34" charset="0"/>
                <a:cs typeface="Arial" panose="020B0604020202020204" pitchFamily="34" charset="0"/>
              </a:rPr>
              <a:t> the evaluation</a:t>
            </a:r>
            <a:endParaRPr lang="en-A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Bublina v tvare zaobleného obdĺžnika 28"/>
          <p:cNvSpPr/>
          <p:nvPr/>
        </p:nvSpPr>
        <p:spPr>
          <a:xfrm>
            <a:off x="289407" y="1533968"/>
            <a:ext cx="3008595" cy="990764"/>
          </a:xfrm>
          <a:prstGeom prst="wedgeRoundRectCallout">
            <a:avLst>
              <a:gd name="adj1" fmla="val -23474"/>
              <a:gd name="adj2" fmla="val 304097"/>
              <a:gd name="adj3" fmla="val 16667"/>
            </a:avLst>
          </a:prstGeom>
          <a:solidFill>
            <a:srgbClr val="F7A83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Taking into account the specificities of LEADER, NRN and TA</a:t>
            </a:r>
          </a:p>
        </p:txBody>
      </p:sp>
      <p:sp>
        <p:nvSpPr>
          <p:cNvPr id="30" name="Bublina v tvare zaobleného obdĺžnika 29"/>
          <p:cNvSpPr/>
          <p:nvPr/>
        </p:nvSpPr>
        <p:spPr>
          <a:xfrm>
            <a:off x="4431916" y="1468735"/>
            <a:ext cx="3981071" cy="984657"/>
          </a:xfrm>
          <a:prstGeom prst="wedgeRoundRectCallout">
            <a:avLst>
              <a:gd name="adj1" fmla="val -74514"/>
              <a:gd name="adj2" fmla="val 318328"/>
              <a:gd name="adj3" fmla="val 16667"/>
            </a:avLst>
          </a:prstGeom>
          <a:solidFill>
            <a:srgbClr val="F7A83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Choosing adequate evaluation approaches and their adequateness for </a:t>
            </a:r>
            <a:r>
              <a:rPr lang="sk-SK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RDP </a:t>
            </a:r>
            <a:r>
              <a:rPr lang="en-AU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assessment </a:t>
            </a:r>
          </a:p>
        </p:txBody>
      </p:sp>
      <p:sp>
        <p:nvSpPr>
          <p:cNvPr id="32" name="Bublina v tvare zaobleného obdĺžnika 31"/>
          <p:cNvSpPr/>
          <p:nvPr/>
        </p:nvSpPr>
        <p:spPr>
          <a:xfrm>
            <a:off x="5775187" y="2637117"/>
            <a:ext cx="3008595" cy="925812"/>
          </a:xfrm>
          <a:prstGeom prst="wedgeRoundRectCallout">
            <a:avLst>
              <a:gd name="adj1" fmla="val -123546"/>
              <a:gd name="adj2" fmla="val 184579"/>
              <a:gd name="adj3" fmla="val 16667"/>
            </a:avLst>
          </a:prstGeom>
          <a:solidFill>
            <a:srgbClr val="F7A83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 approaches in case of low/no up take and for small RDPs </a:t>
            </a:r>
          </a:p>
        </p:txBody>
      </p:sp>
      <p:sp>
        <p:nvSpPr>
          <p:cNvPr id="33" name="Bublina v tvare zaobleného obdĺžnika 32"/>
          <p:cNvSpPr/>
          <p:nvPr/>
        </p:nvSpPr>
        <p:spPr>
          <a:xfrm>
            <a:off x="5181601" y="5698933"/>
            <a:ext cx="3794606" cy="657417"/>
          </a:xfrm>
          <a:prstGeom prst="wedgeRoundRectCallout">
            <a:avLst>
              <a:gd name="adj1" fmla="val -94145"/>
              <a:gd name="adj2" fmla="val -25681"/>
              <a:gd name="adj3" fmla="val 16667"/>
            </a:avLst>
          </a:prstGeom>
          <a:solidFill>
            <a:srgbClr val="F7A83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</a:t>
            </a:r>
            <a:r>
              <a:rPr lang="sk-SK" err="1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erations</a:t>
            </a:r>
            <a:r>
              <a:rPr lang="sk-SK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err="1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database</a:t>
            </a:r>
            <a:r>
              <a:rPr lang="sk-SK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err="1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including</a:t>
            </a:r>
            <a:r>
              <a:rPr lang="sk-SK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data for evaluation </a:t>
            </a:r>
            <a:endParaRPr lang="en-AU" b="1">
              <a:solidFill>
                <a:srgbClr val="0303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Bublina v tvare zaobleného obdĺžnika 33"/>
          <p:cNvSpPr/>
          <p:nvPr/>
        </p:nvSpPr>
        <p:spPr>
          <a:xfrm>
            <a:off x="5967612" y="3880043"/>
            <a:ext cx="3008595" cy="938417"/>
          </a:xfrm>
          <a:prstGeom prst="wedgeRoundRectCallout">
            <a:avLst>
              <a:gd name="adj1" fmla="val -129672"/>
              <a:gd name="adj2" fmla="val 125338"/>
              <a:gd name="adj3" fmla="val 16667"/>
            </a:avLst>
          </a:prstGeom>
          <a:solidFill>
            <a:srgbClr val="F7A83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needs for assessment of result</a:t>
            </a:r>
            <a:r>
              <a:rPr lang="sk-SK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AU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5" name="Bublina v tvare zaobleného obdĺžnika 34"/>
          <p:cNvSpPr/>
          <p:nvPr/>
        </p:nvSpPr>
        <p:spPr>
          <a:xfrm>
            <a:off x="4469730" y="4873416"/>
            <a:ext cx="3144675" cy="792928"/>
          </a:xfrm>
          <a:prstGeom prst="wedgeRoundRectCallout">
            <a:avLst>
              <a:gd name="adj1" fmla="val -79018"/>
              <a:gd name="adj2" fmla="val 37975"/>
              <a:gd name="adj3" fmla="val 16667"/>
            </a:avLst>
          </a:prstGeom>
          <a:solidFill>
            <a:srgbClr val="F7A83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Approaches to address the data gaps</a:t>
            </a:r>
            <a:endParaRPr lang="en-AU" b="1">
              <a:solidFill>
                <a:srgbClr val="0303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Bublina v tvare zaobleného obdĺžnika 35"/>
          <p:cNvSpPr/>
          <p:nvPr/>
        </p:nvSpPr>
        <p:spPr>
          <a:xfrm>
            <a:off x="1465652" y="2718616"/>
            <a:ext cx="3110865" cy="844313"/>
          </a:xfrm>
          <a:prstGeom prst="wedgeRoundRectCallout">
            <a:avLst>
              <a:gd name="adj1" fmla="val 13469"/>
              <a:gd name="adj2" fmla="val 140847"/>
              <a:gd name="adj3" fmla="val 16667"/>
            </a:avLst>
          </a:prstGeom>
          <a:solidFill>
            <a:srgbClr val="F7A83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Approaches to assessment of  secondary contributions</a:t>
            </a:r>
            <a:endParaRPr lang="en-AU" b="1">
              <a:solidFill>
                <a:srgbClr val="0303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122" y="7999"/>
            <a:ext cx="2232000" cy="990774"/>
          </a:xfrm>
          <a:prstGeom prst="rect">
            <a:avLst/>
          </a:prstGeom>
        </p:spPr>
      </p:pic>
      <p:sp>
        <p:nvSpPr>
          <p:cNvPr id="1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BCA666B-82EC-9F42-81B4-8AD274795249}" type="slidenum">
              <a:rPr lang="fr-FR" sz="1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fld>
            <a:endParaRPr lang="fr-FR" sz="1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447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9" grpId="0" animBg="1"/>
      <p:bldP spid="10" grpId="0" animBg="1"/>
      <p:bldP spid="3" grpId="0"/>
      <p:bldP spid="29" grpId="0" animBg="1"/>
      <p:bldP spid="30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aoblený obdĺžnik 4"/>
          <p:cNvSpPr/>
          <p:nvPr/>
        </p:nvSpPr>
        <p:spPr>
          <a:xfrm>
            <a:off x="5214954" y="1666656"/>
            <a:ext cx="2903810" cy="4507618"/>
          </a:xfrm>
          <a:prstGeom prst="round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dĺžnik 10"/>
          <p:cNvSpPr/>
          <p:nvPr/>
        </p:nvSpPr>
        <p:spPr>
          <a:xfrm>
            <a:off x="5404063" y="2501870"/>
            <a:ext cx="2548446" cy="788653"/>
          </a:xfrm>
          <a:prstGeom prst="rect">
            <a:avLst/>
          </a:prstGeom>
          <a:solidFill>
            <a:srgbClr val="BE4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>
                <a:latin typeface="Arial" panose="020B0604020202020204" pitchFamily="34" charset="0"/>
                <a:cs typeface="Arial" panose="020B0604020202020204" pitchFamily="34" charset="0"/>
              </a:rPr>
              <a:t>Observing</a:t>
            </a:r>
          </a:p>
        </p:txBody>
      </p:sp>
      <p:sp>
        <p:nvSpPr>
          <p:cNvPr id="12" name="Obdĺžnik 11"/>
          <p:cNvSpPr/>
          <p:nvPr/>
        </p:nvSpPr>
        <p:spPr>
          <a:xfrm>
            <a:off x="5404063" y="3732845"/>
            <a:ext cx="2548446" cy="788652"/>
          </a:xfrm>
          <a:prstGeom prst="rect">
            <a:avLst/>
          </a:prstGeom>
          <a:solidFill>
            <a:srgbClr val="BE4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>
                <a:latin typeface="Arial" panose="020B0604020202020204" pitchFamily="34" charset="0"/>
                <a:cs typeface="Arial" panose="020B0604020202020204" pitchFamily="34" charset="0"/>
              </a:rPr>
              <a:t>Analysing </a:t>
            </a:r>
          </a:p>
        </p:txBody>
      </p:sp>
      <p:sp>
        <p:nvSpPr>
          <p:cNvPr id="13" name="Obdĺžnik 12"/>
          <p:cNvSpPr/>
          <p:nvPr/>
        </p:nvSpPr>
        <p:spPr>
          <a:xfrm>
            <a:off x="5404007" y="4916376"/>
            <a:ext cx="2548501" cy="813297"/>
          </a:xfrm>
          <a:prstGeom prst="rect">
            <a:avLst/>
          </a:prstGeom>
          <a:solidFill>
            <a:srgbClr val="BE4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>
                <a:latin typeface="Arial" panose="020B0604020202020204" pitchFamily="34" charset="0"/>
                <a:cs typeface="Arial" panose="020B0604020202020204" pitchFamily="34" charset="0"/>
              </a:rPr>
              <a:t>Judging</a:t>
            </a:r>
          </a:p>
        </p:txBody>
      </p:sp>
      <p:sp>
        <p:nvSpPr>
          <p:cNvPr id="15" name="BlokTextu 14"/>
          <p:cNvSpPr txBox="1"/>
          <p:nvPr/>
        </p:nvSpPr>
        <p:spPr>
          <a:xfrm>
            <a:off x="5387483" y="1767166"/>
            <a:ext cx="2565025" cy="607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b="1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Conducting</a:t>
            </a:r>
          </a:p>
          <a:p>
            <a:endParaRPr lang="en-AU" sz="1350">
              <a:solidFill>
                <a:srgbClr val="0303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Rovná spojovacia šípka 19"/>
          <p:cNvCxnSpPr/>
          <p:nvPr/>
        </p:nvCxnSpPr>
        <p:spPr>
          <a:xfrm>
            <a:off x="6671359" y="3290523"/>
            <a:ext cx="0" cy="44232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ovná spojovacia šípka 21"/>
          <p:cNvCxnSpPr/>
          <p:nvPr/>
        </p:nvCxnSpPr>
        <p:spPr>
          <a:xfrm flipH="1">
            <a:off x="6666832" y="4521497"/>
            <a:ext cx="27" cy="39487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Nadpis 2"/>
          <p:cNvSpPr txBox="1">
            <a:spLocks/>
          </p:cNvSpPr>
          <p:nvPr/>
        </p:nvSpPr>
        <p:spPr>
          <a:xfrm>
            <a:off x="406560" y="850086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rgbClr val="F38337"/>
                </a:solidFill>
                <a:latin typeface="Helvetica Light"/>
                <a:ea typeface="+mj-ea"/>
                <a:cs typeface="Helvetica Light"/>
              </a:defRPr>
            </a:lvl1pPr>
          </a:lstStyle>
          <a:p>
            <a:r>
              <a:rPr lang="sk-SK">
                <a:latin typeface="Arial" panose="020B0604020202020204" pitchFamily="34" charset="0"/>
                <a:cs typeface="Arial" panose="020B0604020202020204" pitchFamily="34" charset="0"/>
              </a:rPr>
              <a:t>Major </a:t>
            </a:r>
            <a:r>
              <a:rPr lang="sk-SK" err="1">
                <a:latin typeface="Arial" panose="020B0604020202020204" pitchFamily="34" charset="0"/>
                <a:cs typeface="Arial" panose="020B0604020202020204" pitchFamily="34" charset="0"/>
              </a:rPr>
              <a:t>issues</a:t>
            </a:r>
            <a:r>
              <a:rPr lang="sk-SK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sk-SK" err="1">
                <a:latin typeface="Arial" panose="020B0604020202020204" pitchFamily="34" charset="0"/>
                <a:cs typeface="Arial" panose="020B0604020202020204" pitchFamily="34" charset="0"/>
              </a:rPr>
              <a:t>conducting</a:t>
            </a:r>
            <a:r>
              <a:rPr lang="sk-SK">
                <a:latin typeface="Arial" panose="020B0604020202020204" pitchFamily="34" charset="0"/>
                <a:cs typeface="Arial" panose="020B0604020202020204" pitchFamily="34" charset="0"/>
              </a:rPr>
              <a:t> the evaluation</a:t>
            </a:r>
            <a:endParaRPr lang="en-A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Bublina v tvare zaobleného obdĺžnika 50"/>
          <p:cNvSpPr/>
          <p:nvPr/>
        </p:nvSpPr>
        <p:spPr>
          <a:xfrm>
            <a:off x="543960" y="4590038"/>
            <a:ext cx="4208400" cy="697140"/>
          </a:xfrm>
          <a:prstGeom prst="wedgeRoundRectCallout">
            <a:avLst>
              <a:gd name="adj1" fmla="val 69454"/>
              <a:gd name="adj2" fmla="val 32572"/>
              <a:gd name="adj3" fmla="val 16667"/>
            </a:avLst>
          </a:prstGeom>
          <a:solidFill>
            <a:srgbClr val="F7A83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Answering CEQ 1 – 21 and programme specific EQ</a:t>
            </a:r>
          </a:p>
        </p:txBody>
      </p:sp>
      <p:sp>
        <p:nvSpPr>
          <p:cNvPr id="30" name="Bublina v tvare zaobleného obdĺžnika 29"/>
          <p:cNvSpPr/>
          <p:nvPr/>
        </p:nvSpPr>
        <p:spPr>
          <a:xfrm>
            <a:off x="545499" y="1681809"/>
            <a:ext cx="4210554" cy="801730"/>
          </a:xfrm>
          <a:prstGeom prst="wedgeRoundRectCallout">
            <a:avLst>
              <a:gd name="adj1" fmla="val 70363"/>
              <a:gd name="adj2" fmla="val 74940"/>
              <a:gd name="adj3" fmla="val 16667"/>
            </a:avLst>
          </a:prstGeom>
          <a:solidFill>
            <a:srgbClr val="F7A83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Quantitative and qualitative data</a:t>
            </a:r>
          </a:p>
        </p:txBody>
      </p:sp>
      <p:sp>
        <p:nvSpPr>
          <p:cNvPr id="31" name="Bublina v tvare zaobleného obdĺžnika 30"/>
          <p:cNvSpPr/>
          <p:nvPr/>
        </p:nvSpPr>
        <p:spPr>
          <a:xfrm>
            <a:off x="543960" y="3711695"/>
            <a:ext cx="4210554" cy="738254"/>
          </a:xfrm>
          <a:prstGeom prst="wedgeRoundRectCallout">
            <a:avLst>
              <a:gd name="adj1" fmla="val 71343"/>
              <a:gd name="adj2" fmla="val 17945"/>
              <a:gd name="adj3" fmla="val 16667"/>
            </a:avLst>
          </a:prstGeom>
          <a:solidFill>
            <a:srgbClr val="F7A83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 assessment of RDP results, when possible </a:t>
            </a:r>
          </a:p>
        </p:txBody>
      </p:sp>
      <p:sp>
        <p:nvSpPr>
          <p:cNvPr id="32" name="Bublina v tvare zaobleného obdĺžnika 31"/>
          <p:cNvSpPr/>
          <p:nvPr/>
        </p:nvSpPr>
        <p:spPr>
          <a:xfrm>
            <a:off x="545499" y="2637768"/>
            <a:ext cx="4208400" cy="925812"/>
          </a:xfrm>
          <a:prstGeom prst="wedgeRoundRectCallout">
            <a:avLst>
              <a:gd name="adj1" fmla="val 70959"/>
              <a:gd name="adj2" fmla="val 77152"/>
              <a:gd name="adj3" fmla="val 16667"/>
            </a:avLst>
          </a:prstGeom>
          <a:solidFill>
            <a:srgbClr val="F7A83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Assessment of RDP</a:t>
            </a:r>
            <a:r>
              <a:rPr lang="sk-SK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taking in consideration primary and secondary contributions </a:t>
            </a:r>
          </a:p>
        </p:txBody>
      </p:sp>
      <p:sp>
        <p:nvSpPr>
          <p:cNvPr id="33" name="Bublina v tvare zaobleného obdĺžnika 32"/>
          <p:cNvSpPr/>
          <p:nvPr/>
        </p:nvSpPr>
        <p:spPr>
          <a:xfrm>
            <a:off x="542421" y="5448725"/>
            <a:ext cx="4210554" cy="826027"/>
          </a:xfrm>
          <a:prstGeom prst="wedgeRoundRectCallout">
            <a:avLst>
              <a:gd name="adj1" fmla="val 72219"/>
              <a:gd name="adj2" fmla="val -24326"/>
              <a:gd name="adj3" fmla="val 16667"/>
            </a:avLst>
          </a:prstGeom>
          <a:solidFill>
            <a:srgbClr val="F7A83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Drafting evidence based conclusions and recommendations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122" y="7999"/>
            <a:ext cx="2232000" cy="990774"/>
          </a:xfrm>
          <a:prstGeom prst="rect">
            <a:avLst/>
          </a:prstGeom>
        </p:spPr>
      </p:pic>
      <p:sp>
        <p:nvSpPr>
          <p:cNvPr id="1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fr-FR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29295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  <p:bldP spid="13" grpId="0" animBg="1"/>
      <p:bldP spid="15" grpId="0"/>
      <p:bldP spid="51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Who are the recipients of the</a:t>
            </a:r>
            <a:br>
              <a:rPr lang="en-US"/>
            </a:br>
            <a:r>
              <a:rPr lang="en-US"/>
              <a:t> information on evaluation and in which format?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BCA666B-82EC-9F42-81B4-8AD274795249}" type="slidenum">
              <a:rPr lang="fr-FR" sz="1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</a:t>
            </a:fld>
            <a:endParaRPr lang="fr-FR" sz="1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122" y="7999"/>
            <a:ext cx="2232000" cy="990774"/>
          </a:xfrm>
          <a:prstGeom prst="rect">
            <a:avLst/>
          </a:prstGeom>
        </p:spPr>
      </p:pic>
      <p:graphicFrame>
        <p:nvGraphicFramePr>
          <p:cNvPr id="8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2122569"/>
          <a:ext cx="8229601" cy="41375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7445">
                  <a:extLst>
                    <a:ext uri="{9D8B030D-6E8A-4147-A177-3AD203B41FA5}">
                      <a16:colId xmlns:a16="http://schemas.microsoft.com/office/drawing/2014/main" val="2653984015"/>
                    </a:ext>
                  </a:extLst>
                </a:gridCol>
                <a:gridCol w="20026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39551">
                  <a:extLst>
                    <a:ext uri="{9D8B030D-6E8A-4147-A177-3AD203B41FA5}">
                      <a16:colId xmlns:a16="http://schemas.microsoft.com/office/drawing/2014/main" val="330671340"/>
                    </a:ext>
                  </a:extLst>
                </a:gridCol>
              </a:tblGrid>
              <a:tr h="359390">
                <a:tc>
                  <a:txBody>
                    <a:bodyPr/>
                    <a:lstStyle/>
                    <a:p>
                      <a:r>
                        <a:rPr lang="en-US" sz="17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Recipient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07E3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sz="170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Responsible</a:t>
                      </a:r>
                      <a:endParaRPr lang="en-US" sz="17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07E3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Format</a:t>
                      </a:r>
                    </a:p>
                  </a:txBody>
                  <a:tcPr>
                    <a:solidFill>
                      <a:srgbClr val="F07E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482887"/>
                  </a:ext>
                </a:extLst>
              </a:tr>
              <a:tr h="620317">
                <a:tc>
                  <a:txBody>
                    <a:bodyPr/>
                    <a:lstStyle/>
                    <a:p>
                      <a:r>
                        <a:rPr lang="en-US" sz="1700">
                          <a:solidFill>
                            <a:srgbClr val="03030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European Commission 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sk-SK" sz="1700">
                          <a:solidFill>
                            <a:srgbClr val="03030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</a:t>
                      </a:r>
                      <a:endParaRPr lang="en-US" sz="1700">
                        <a:solidFill>
                          <a:srgbClr val="03030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>
                          <a:solidFill>
                            <a:srgbClr val="03030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AIR 2017 via SFC</a:t>
                      </a:r>
                      <a:r>
                        <a:rPr lang="en-US" sz="1700" baseline="0">
                          <a:solidFill>
                            <a:srgbClr val="03030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template (System for fund management in the EU)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6307116"/>
                  </a:ext>
                </a:extLst>
              </a:tr>
              <a:tr h="520649">
                <a:tc>
                  <a:txBody>
                    <a:bodyPr/>
                    <a:lstStyle/>
                    <a:p>
                      <a:r>
                        <a:rPr lang="en-US" sz="1700" err="1">
                          <a:solidFill>
                            <a:srgbClr val="03030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Programme</a:t>
                      </a:r>
                      <a:r>
                        <a:rPr lang="en-US" sz="1700" baseline="0">
                          <a:solidFill>
                            <a:srgbClr val="03030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administration – MA and PA</a:t>
                      </a:r>
                      <a:endParaRPr lang="en-US" sz="1700">
                        <a:solidFill>
                          <a:srgbClr val="03030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sk-SK" sz="1700" err="1">
                          <a:solidFill>
                            <a:srgbClr val="03030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Evaluators</a:t>
                      </a:r>
                      <a:r>
                        <a:rPr lang="sk-SK" sz="1700">
                          <a:solidFill>
                            <a:srgbClr val="03030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700">
                        <a:solidFill>
                          <a:srgbClr val="03030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>
                          <a:solidFill>
                            <a:srgbClr val="03030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Detailed evaluation report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8629406"/>
                  </a:ext>
                </a:extLst>
              </a:tr>
              <a:tr h="1246973">
                <a:tc>
                  <a:txBody>
                    <a:bodyPr/>
                    <a:lstStyle/>
                    <a:p>
                      <a:r>
                        <a:rPr lang="en-US" sz="1700">
                          <a:solidFill>
                            <a:srgbClr val="03030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Rural development stakeholders in MS: MC,</a:t>
                      </a:r>
                      <a:r>
                        <a:rPr lang="en-US" sz="1700" baseline="0">
                          <a:solidFill>
                            <a:srgbClr val="03030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professional associations, beneficiaries etc.</a:t>
                      </a:r>
                      <a:endParaRPr lang="en-US" sz="1700">
                        <a:solidFill>
                          <a:srgbClr val="03030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sk-SK" sz="1700">
                          <a:solidFill>
                            <a:srgbClr val="03030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 and </a:t>
                      </a:r>
                      <a:r>
                        <a:rPr lang="sk-SK" sz="1700" err="1">
                          <a:solidFill>
                            <a:srgbClr val="03030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evaluators</a:t>
                      </a:r>
                      <a:endParaRPr lang="en-US" sz="1700">
                        <a:solidFill>
                          <a:srgbClr val="03030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>
                          <a:solidFill>
                            <a:srgbClr val="03030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Summary</a:t>
                      </a:r>
                      <a:r>
                        <a:rPr lang="en-US" sz="1700" baseline="0">
                          <a:solidFill>
                            <a:srgbClr val="03030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evaluation report </a:t>
                      </a:r>
                      <a:endParaRPr lang="en-US" sz="1700">
                        <a:solidFill>
                          <a:srgbClr val="03030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3984166"/>
                  </a:ext>
                </a:extLst>
              </a:tr>
              <a:tr h="432619">
                <a:tc>
                  <a:txBody>
                    <a:bodyPr/>
                    <a:lstStyle/>
                    <a:p>
                      <a:r>
                        <a:rPr lang="en-US" sz="1700">
                          <a:solidFill>
                            <a:srgbClr val="03030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Scientific society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sk-SK" sz="1700" err="1">
                          <a:solidFill>
                            <a:srgbClr val="03030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Evaluators</a:t>
                      </a:r>
                      <a:r>
                        <a:rPr lang="sk-SK" sz="1700">
                          <a:solidFill>
                            <a:srgbClr val="03030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700">
                        <a:solidFill>
                          <a:srgbClr val="03030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>
                          <a:solidFill>
                            <a:srgbClr val="03030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Detailed evaluation report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0130452"/>
                  </a:ext>
                </a:extLst>
              </a:tr>
              <a:tr h="620317">
                <a:tc>
                  <a:txBody>
                    <a:bodyPr/>
                    <a:lstStyle/>
                    <a:p>
                      <a:r>
                        <a:rPr lang="en-US" sz="1700">
                          <a:solidFill>
                            <a:srgbClr val="03030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General public 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sk-SK" sz="1700">
                          <a:solidFill>
                            <a:srgbClr val="03030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</a:t>
                      </a:r>
                      <a:endParaRPr lang="en-US" sz="1700">
                        <a:solidFill>
                          <a:srgbClr val="03030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>
                          <a:solidFill>
                            <a:srgbClr val="03030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Short summary of evaluation finding  focused on major issues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87478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0148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kTextu 4"/>
          <p:cNvSpPr txBox="1"/>
          <p:nvPr/>
        </p:nvSpPr>
        <p:spPr>
          <a:xfrm>
            <a:off x="1343609" y="2052735"/>
            <a:ext cx="66433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e-AT" sz="4000" dirty="0">
              <a:solidFill>
                <a:srgbClr val="E86B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AT" sz="4000" dirty="0">
                <a:solidFill>
                  <a:srgbClr val="E86B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Legal framework</a:t>
            </a:r>
            <a:endParaRPr lang="en-GB" sz="4000" dirty="0">
              <a:solidFill>
                <a:srgbClr val="E86B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BCA666B-82EC-9F42-81B4-8AD274795249}" type="slidenum">
              <a:rPr lang="fr-FR" sz="1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fld>
            <a:endParaRPr lang="fr-FR" sz="1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122" y="7999"/>
            <a:ext cx="2232000" cy="990774"/>
          </a:xfrm>
          <a:prstGeom prst="rect">
            <a:avLst/>
          </a:prstGeom>
        </p:spPr>
      </p:pic>
      <p:pic>
        <p:nvPicPr>
          <p:cNvPr id="8" name="Inhaltsplatzhalter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2198" y="3567106"/>
            <a:ext cx="4053848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1358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kTextu 4"/>
          <p:cNvSpPr txBox="1"/>
          <p:nvPr/>
        </p:nvSpPr>
        <p:spPr>
          <a:xfrm>
            <a:off x="1343609" y="2052735"/>
            <a:ext cx="66433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e-AT" sz="4000" dirty="0">
              <a:solidFill>
                <a:srgbClr val="E86B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AU" sz="4000" dirty="0">
                <a:solidFill>
                  <a:srgbClr val="E86B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SFC template of the AIR 2017 - point 7</a:t>
            </a:r>
          </a:p>
          <a:p>
            <a:pPr algn="ctr"/>
            <a:endParaRPr lang="en-GB" sz="4000" dirty="0">
              <a:solidFill>
                <a:srgbClr val="E86B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BCA666B-82EC-9F42-81B4-8AD274795249}" type="slidenum">
              <a:rPr lang="fr-FR" sz="1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fld>
            <a:endParaRPr lang="fr-FR" sz="1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122" y="7999"/>
            <a:ext cx="2232000" cy="990774"/>
          </a:xfrm>
          <a:prstGeom prst="rect">
            <a:avLst/>
          </a:prstGeom>
        </p:spPr>
      </p:pic>
      <p:pic>
        <p:nvPicPr>
          <p:cNvPr id="8" name="Inhaltsplatzhalter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2198" y="3567106"/>
            <a:ext cx="4053848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2354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6417" y="716358"/>
            <a:ext cx="8229600" cy="1143000"/>
          </a:xfrm>
        </p:spPr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Reporting on evaluation findings in </a:t>
            </a:r>
            <a:br>
              <a:rPr lang="en-US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k-SK">
                <a:latin typeface="Arial" panose="020B0604020202020204" pitchFamily="34" charset="0"/>
                <a:cs typeface="Arial" panose="020B0604020202020204" pitchFamily="34" charset="0"/>
              </a:rPr>
              <a:t>AIR 2017 SFC template – point 7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574963" y="2112598"/>
            <a:ext cx="8229600" cy="2484763"/>
          </a:xfrm>
          <a:solidFill>
            <a:srgbClr val="DDDDDD"/>
          </a:solidFill>
        </p:spPr>
        <p:txBody>
          <a:bodyPr>
            <a:normAutofit/>
          </a:bodyPr>
          <a:lstStyle/>
          <a:p>
            <a:pPr marL="91440" lvl="1" indent="0">
              <a:buNone/>
            </a:pPr>
            <a:r>
              <a:rPr lang="en-AU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 - tool to collect </a:t>
            </a:r>
            <a:r>
              <a:rPr lang="sk-SK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AU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on evaluation in MS in a structured and comparable manner: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AU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quantification of programme achievements through the assessment of result indicators and 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sk-SK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AU" err="1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nswer</a:t>
            </a:r>
            <a:r>
              <a:rPr lang="sk-SK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to </a:t>
            </a:r>
            <a:r>
              <a:rPr lang="en-AU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 question</a:t>
            </a:r>
            <a:r>
              <a:rPr lang="sk-SK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en-AU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A666B-82EC-9F42-81B4-8AD274795249}" type="slidenum">
              <a:rPr lang="fr-FR" sz="1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</a:t>
            </a:fld>
            <a:endParaRPr lang="fr-FR" sz="1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654973" y="5005650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i="1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SFC template for the AIR 2017  contains 21 tables for </a:t>
            </a:r>
            <a:r>
              <a:rPr lang="sk-SK" sz="2400" i="1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CEQ</a:t>
            </a:r>
            <a:r>
              <a:rPr lang="en-AU" sz="2400" i="1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2 tables for programme specific evaluation question (to be multiplied by MS)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122" y="7999"/>
            <a:ext cx="2232000" cy="99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824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088" y="673757"/>
            <a:ext cx="8229600" cy="1143000"/>
          </a:xfrm>
        </p:spPr>
        <p:txBody>
          <a:bodyPr>
            <a:normAutofit/>
          </a:bodyPr>
          <a:lstStyle/>
          <a:p>
            <a:r>
              <a:rPr lang="sk-SK">
                <a:latin typeface="Arial" panose="020B0604020202020204" pitchFamily="34" charset="0"/>
                <a:cs typeface="Arial" panose="020B0604020202020204" pitchFamily="34" charset="0"/>
              </a:rPr>
              <a:t>Common </a:t>
            </a:r>
            <a:r>
              <a:rPr lang="sk-SK" err="1"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  <a:r>
              <a:rPr lang="sk-SK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err="1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sk-SK">
                <a:latin typeface="Arial" panose="020B0604020202020204" pitchFamily="34" charset="0"/>
                <a:cs typeface="Arial" panose="020B0604020202020204" pitchFamily="34" charset="0"/>
              </a:rPr>
              <a:t> (CEQ) </a:t>
            </a:r>
            <a:br>
              <a:rPr lang="sk-SK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k-SK" sz="1600">
                <a:latin typeface="Arial" panose="020B0604020202020204" pitchFamily="34" charset="0"/>
                <a:cs typeface="Arial" panose="020B0604020202020204" pitchFamily="34" charset="0"/>
              </a:rPr>
              <a:t>(808/2014, Art. 14.1c)</a:t>
            </a:r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Zaoblený obdĺžnik 4"/>
          <p:cNvSpPr/>
          <p:nvPr/>
        </p:nvSpPr>
        <p:spPr>
          <a:xfrm>
            <a:off x="151832" y="2683864"/>
            <a:ext cx="2852381" cy="912126"/>
          </a:xfrm>
          <a:prstGeom prst="roundRect">
            <a:avLst/>
          </a:prstGeom>
          <a:solidFill>
            <a:srgbClr val="57825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latin typeface="Arial" panose="020B0604020202020204" pitchFamily="34" charset="0"/>
                <a:cs typeface="Arial" panose="020B0604020202020204" pitchFamily="34" charset="0"/>
              </a:rPr>
              <a:t>Focus area related CEQ</a:t>
            </a:r>
            <a:endParaRPr lang="sk-SK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sk-SK" b="1">
                <a:latin typeface="Arial" panose="020B0604020202020204" pitchFamily="34" charset="0"/>
                <a:cs typeface="Arial" panose="020B0604020202020204" pitchFamily="34" charset="0"/>
              </a:rPr>
              <a:t>(1-18)</a:t>
            </a:r>
            <a:endParaRPr lang="en-GB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Zaoblený obdĺžnik 5"/>
          <p:cNvSpPr/>
          <p:nvPr/>
        </p:nvSpPr>
        <p:spPr>
          <a:xfrm>
            <a:off x="3060511" y="2683864"/>
            <a:ext cx="2958152" cy="912126"/>
          </a:xfrm>
          <a:prstGeom prst="roundRect">
            <a:avLst/>
          </a:prstGeom>
          <a:solidFill>
            <a:srgbClr val="57825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latin typeface="Arial" panose="020B0604020202020204" pitchFamily="34" charset="0"/>
                <a:cs typeface="Arial" panose="020B0604020202020204" pitchFamily="34" charset="0"/>
              </a:rPr>
              <a:t>CEQ related to other specific aspects </a:t>
            </a:r>
            <a:endParaRPr lang="sk-SK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sk-SK" b="1">
                <a:latin typeface="Arial" panose="020B0604020202020204" pitchFamily="34" charset="0"/>
                <a:cs typeface="Arial" panose="020B0604020202020204" pitchFamily="34" charset="0"/>
              </a:rPr>
              <a:t>(19-21)</a:t>
            </a:r>
            <a:endParaRPr lang="en-GB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Zaoblený obdĺžnik 6"/>
          <p:cNvSpPr/>
          <p:nvPr/>
        </p:nvSpPr>
        <p:spPr>
          <a:xfrm>
            <a:off x="6074961" y="2683864"/>
            <a:ext cx="2947919" cy="912126"/>
          </a:xfrm>
          <a:prstGeom prst="roundRect">
            <a:avLst/>
          </a:prstGeom>
          <a:solidFill>
            <a:srgbClr val="57825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latin typeface="Arial" panose="020B0604020202020204" pitchFamily="34" charset="0"/>
                <a:cs typeface="Arial" panose="020B0604020202020204" pitchFamily="34" charset="0"/>
              </a:rPr>
              <a:t>CEQ related to EU level objectives</a:t>
            </a:r>
            <a:endParaRPr lang="sk-SK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sk-SK" b="1">
                <a:latin typeface="Arial" panose="020B0604020202020204" pitchFamily="34" charset="0"/>
                <a:cs typeface="Arial" panose="020B0604020202020204" pitchFamily="34" charset="0"/>
              </a:rPr>
              <a:t>(22-30)</a:t>
            </a:r>
            <a:r>
              <a:rPr lang="en-GB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3" name="Zaoblený obdĺžnik 7"/>
          <p:cNvSpPr/>
          <p:nvPr/>
        </p:nvSpPr>
        <p:spPr>
          <a:xfrm>
            <a:off x="151832" y="3595990"/>
            <a:ext cx="2852381" cy="2729763"/>
          </a:xfrm>
          <a:prstGeom prst="roundRect">
            <a:avLst/>
          </a:prstGeom>
          <a:solidFill>
            <a:srgbClr val="DDDDD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0"/>
              </a:spcBef>
            </a:pPr>
            <a:endParaRPr lang="en-GB" sz="140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Linked to the FA </a:t>
            </a:r>
            <a:r>
              <a:rPr lang="en-GB" sz="1400" b="1">
                <a:solidFill>
                  <a:srgbClr val="5782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</a:p>
          <a:p>
            <a:pPr>
              <a:spcBef>
                <a:spcPts val="0"/>
              </a:spcBef>
            </a:pPr>
            <a:endParaRPr lang="en-GB" sz="140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GB" sz="14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Capture the </a:t>
            </a:r>
            <a:r>
              <a:rPr lang="en-GB" sz="1400" b="1">
                <a:solidFill>
                  <a:srgbClr val="5782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achievements of F</a:t>
            </a:r>
            <a:r>
              <a:rPr lang="sk-SK" sz="1400" b="1" err="1">
                <a:solidFill>
                  <a:srgbClr val="5782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ocus</a:t>
            </a:r>
            <a:r>
              <a:rPr lang="sk-SK" sz="1400" b="1">
                <a:solidFill>
                  <a:srgbClr val="5782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400" b="1" err="1">
                <a:solidFill>
                  <a:srgbClr val="5782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area</a:t>
            </a:r>
            <a:r>
              <a:rPr lang="en-GB" sz="1400" b="1">
                <a:solidFill>
                  <a:srgbClr val="5782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related objectives</a:t>
            </a:r>
          </a:p>
          <a:p>
            <a:pPr>
              <a:spcBef>
                <a:spcPts val="0"/>
              </a:spcBef>
            </a:pPr>
            <a:endParaRPr lang="en-GB" sz="140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GB" sz="14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Answered with the means of </a:t>
            </a:r>
            <a:r>
              <a:rPr lang="en-GB" sz="1400" b="1">
                <a:solidFill>
                  <a:srgbClr val="5782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 indicators </a:t>
            </a:r>
            <a:r>
              <a:rPr lang="en-GB" sz="14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(and additional indicators/information when necessary)</a:t>
            </a:r>
          </a:p>
          <a:p>
            <a:pPr>
              <a:spcBef>
                <a:spcPts val="0"/>
              </a:spcBef>
            </a:pPr>
            <a:endParaRPr lang="en-GB" sz="140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Zaoblený obdĺžnik 8"/>
          <p:cNvSpPr/>
          <p:nvPr/>
        </p:nvSpPr>
        <p:spPr>
          <a:xfrm>
            <a:off x="3060512" y="3595990"/>
            <a:ext cx="2958151" cy="2729761"/>
          </a:xfrm>
          <a:prstGeom prst="roundRect">
            <a:avLst/>
          </a:prstGeom>
          <a:solidFill>
            <a:srgbClr val="DDDDD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0"/>
              </a:spcBef>
            </a:pPr>
            <a:r>
              <a:rPr lang="en-GB" sz="14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Linked to </a:t>
            </a:r>
            <a:r>
              <a:rPr lang="en-GB" sz="1400" b="1">
                <a:solidFill>
                  <a:srgbClr val="5782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 policy aspects,</a:t>
            </a:r>
            <a:r>
              <a:rPr lang="en-GB" sz="14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such as  synergies among priorities and focus areas, TA and NRN </a:t>
            </a:r>
            <a:endParaRPr lang="sk-SK" sz="140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sk-SK" sz="140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Answered with the means of </a:t>
            </a:r>
            <a:r>
              <a:rPr lang="sk-SK" sz="1400" b="1">
                <a:solidFill>
                  <a:srgbClr val="5782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</a:t>
            </a:r>
            <a:r>
              <a:rPr lang="sk-SK" sz="1400" b="1">
                <a:solidFill>
                  <a:srgbClr val="6E89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4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sk-SK" sz="1400" b="1">
                <a:solidFill>
                  <a:srgbClr val="5782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programme  specific</a:t>
            </a:r>
            <a:r>
              <a:rPr lang="en-GB" sz="1400" b="1">
                <a:solidFill>
                  <a:srgbClr val="5782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indicators</a:t>
            </a:r>
          </a:p>
          <a:p>
            <a:endParaRPr lang="en-GB" sz="140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en-GB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Zaoblený obdĺžnik 9"/>
          <p:cNvSpPr/>
          <p:nvPr/>
        </p:nvSpPr>
        <p:spPr>
          <a:xfrm>
            <a:off x="6074961" y="3595990"/>
            <a:ext cx="2947919" cy="2729761"/>
          </a:xfrm>
          <a:prstGeom prst="roundRect">
            <a:avLst/>
          </a:prstGeom>
          <a:solidFill>
            <a:srgbClr val="DDDDD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0"/>
              </a:spcBef>
            </a:pPr>
            <a:endParaRPr lang="en-GB" sz="140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en-GB" sz="140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GB" sz="14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Linked to EU level objectives  </a:t>
            </a:r>
          </a:p>
          <a:p>
            <a:pPr>
              <a:spcBef>
                <a:spcPts val="0"/>
              </a:spcBef>
            </a:pPr>
            <a:endParaRPr lang="en-GB" sz="140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GB" sz="14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Capture the </a:t>
            </a:r>
            <a:r>
              <a:rPr lang="en-GB" sz="1400" b="1">
                <a:solidFill>
                  <a:srgbClr val="5782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contribution of the programme</a:t>
            </a:r>
            <a:r>
              <a:rPr lang="en-GB" sz="1400" b="1">
                <a:solidFill>
                  <a:srgbClr val="6E89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towards the overall policy objectives</a:t>
            </a:r>
          </a:p>
          <a:p>
            <a:pPr>
              <a:spcBef>
                <a:spcPts val="0"/>
              </a:spcBef>
            </a:pPr>
            <a:endParaRPr lang="en-GB" sz="140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GB" sz="14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Answered with the means of </a:t>
            </a:r>
            <a:r>
              <a:rPr lang="en-GB" sz="1400" b="1">
                <a:solidFill>
                  <a:srgbClr val="5782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 impact indicators, context indicators </a:t>
            </a:r>
            <a:r>
              <a:rPr lang="en-GB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GB" sz="1400" b="1">
                <a:solidFill>
                  <a:srgbClr val="6E89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>
                <a:solidFill>
                  <a:srgbClr val="5782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 indicators </a:t>
            </a:r>
            <a:r>
              <a:rPr lang="en-GB" sz="14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(and additional indicators/information)</a:t>
            </a:r>
          </a:p>
          <a:p>
            <a:pPr>
              <a:spcBef>
                <a:spcPts val="0"/>
              </a:spcBef>
            </a:pPr>
            <a:endParaRPr lang="en-GB" sz="140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en-GB" sz="140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BlokTextu 11"/>
          <p:cNvSpPr txBox="1"/>
          <p:nvPr/>
        </p:nvSpPr>
        <p:spPr>
          <a:xfrm>
            <a:off x="5721790" y="1737481"/>
            <a:ext cx="32942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be answered</a:t>
            </a:r>
            <a:r>
              <a:rPr lang="sk-SK" sz="1600" b="1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sk-SK" sz="1600" b="1" err="1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reported</a:t>
            </a:r>
            <a:r>
              <a:rPr lang="sk-SK" sz="1600" b="1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sk-SK" sz="1600" b="1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 </a:t>
            </a:r>
            <a:r>
              <a:rPr lang="en-GB" sz="1600" b="1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2019, </a:t>
            </a:r>
            <a:r>
              <a:rPr lang="en-GB" sz="1600" b="1" i="1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 pos</a:t>
            </a:r>
            <a:r>
              <a:rPr lang="en-GB" sz="1600" b="1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29" name="Ľavá zložená zátvorka 12"/>
          <p:cNvSpPr/>
          <p:nvPr/>
        </p:nvSpPr>
        <p:spPr>
          <a:xfrm rot="5400000">
            <a:off x="2820480" y="516143"/>
            <a:ext cx="418644" cy="3875967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Ľavá zložená zátvorka 13"/>
          <p:cNvSpPr/>
          <p:nvPr/>
        </p:nvSpPr>
        <p:spPr>
          <a:xfrm rot="5400000">
            <a:off x="7319636" y="1266014"/>
            <a:ext cx="418644" cy="2315684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BlokTextu 10"/>
          <p:cNvSpPr txBox="1"/>
          <p:nvPr/>
        </p:nvSpPr>
        <p:spPr>
          <a:xfrm>
            <a:off x="1153237" y="1629759"/>
            <a:ext cx="3814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be answered</a:t>
            </a:r>
            <a:r>
              <a:rPr lang="sk-SK" sz="1600" b="1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600" b="1" err="1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fr-BE" sz="1600" b="1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sk-SK" sz="1600" b="1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600" b="1" err="1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reported</a:t>
            </a:r>
            <a:r>
              <a:rPr lang="sk-SK" sz="1600" b="1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sk-SK" sz="1600" b="1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 </a:t>
            </a:r>
            <a:r>
              <a:rPr lang="en-GB" sz="1600" b="1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2017, 2019, </a:t>
            </a:r>
            <a:r>
              <a:rPr lang="en-GB" sz="1600" b="1" i="1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 pos</a:t>
            </a:r>
            <a:r>
              <a:rPr lang="en-GB" sz="1600" i="1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14" name="Zástupný objekt pre číslo snímky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BCA666B-82EC-9F42-81B4-8AD274795249}" type="slidenum">
              <a:rPr lang="fr-FR" sz="1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fld>
            <a:endParaRPr lang="fr-FR" sz="1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122" y="7999"/>
            <a:ext cx="2232000" cy="99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432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28" grpId="0"/>
      <p:bldP spid="29" grpId="0" animBg="1"/>
      <p:bldP spid="30" grpId="0" animBg="1"/>
      <p:bldP spid="3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Structure of </a:t>
            </a:r>
            <a:r>
              <a:rPr lang="sk-SK">
                <a:latin typeface="Arial" panose="020B0604020202020204" pitchFamily="34" charset="0"/>
                <a:cs typeface="Arial" panose="020B0604020202020204" pitchFamily="34" charset="0"/>
              </a:rPr>
              <a:t>AIR 2017 SFC template – </a:t>
            </a:r>
            <a:br>
              <a:rPr lang="en-GB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k-SK">
                <a:latin typeface="Arial" panose="020B0604020202020204" pitchFamily="34" charset="0"/>
                <a:cs typeface="Arial" panose="020B0604020202020204" pitchFamily="34" charset="0"/>
              </a:rPr>
              <a:t>point 7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- CEQ</a:t>
            </a:r>
            <a:endParaRPr 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457200" y="1859358"/>
            <a:ext cx="8229600" cy="4496992"/>
          </a:xfrm>
        </p:spPr>
        <p:txBody>
          <a:bodyPr>
            <a:normAutofit fontScale="92500" lnSpcReduction="10000"/>
          </a:bodyPr>
          <a:lstStyle/>
          <a:p>
            <a:r>
              <a:rPr lang="en-AU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 evaluation question (number and title)</a:t>
            </a:r>
            <a:endParaRPr lang="sk-SK">
              <a:solidFill>
                <a:srgbClr val="0303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>
              <a:solidFill>
                <a:srgbClr val="0303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sk-SK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 of </a:t>
            </a:r>
            <a:r>
              <a:rPr lang="sk-SK" err="1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measures</a:t>
            </a:r>
            <a:r>
              <a:rPr lang="sk-SK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err="1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contributing</a:t>
            </a:r>
            <a:r>
              <a:rPr lang="sk-SK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sk-SK" err="1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sk-SK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FA: primary and secondary programmed measures </a:t>
            </a:r>
            <a:endParaRPr lang="sk-SK">
              <a:solidFill>
                <a:srgbClr val="0303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AU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 between judgment criteria, result indicators used to answer CEQ</a:t>
            </a:r>
            <a:endParaRPr lang="sk-SK">
              <a:solidFill>
                <a:srgbClr val="0303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AU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 applied</a:t>
            </a:r>
            <a:endParaRPr lang="sk-SK">
              <a:solidFill>
                <a:srgbClr val="0303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sk-SK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AU" err="1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uantitative</a:t>
            </a:r>
            <a:r>
              <a:rPr lang="en-AU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values of indicators and data sources </a:t>
            </a:r>
          </a:p>
          <a:p>
            <a:pPr marL="457200" indent="-457200">
              <a:buFont typeface="+mj-lt"/>
              <a:buAutoNum type="arabicPeriod"/>
            </a:pPr>
            <a:r>
              <a:rPr lang="en-AU" i="1">
                <a:solidFill>
                  <a:srgbClr val="5782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Problems encountered influencing the validity  and reliability of evaluation findings </a:t>
            </a:r>
          </a:p>
          <a:p>
            <a:pPr marL="457200" indent="-457200">
              <a:buFont typeface="+mj-lt"/>
              <a:buAutoNum type="arabicPeriod"/>
            </a:pPr>
            <a:r>
              <a:rPr lang="en-AU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 to evaluation question </a:t>
            </a:r>
            <a:endParaRPr lang="sk-SK">
              <a:solidFill>
                <a:srgbClr val="0303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AU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 and </a:t>
            </a:r>
            <a:r>
              <a:rPr lang="en-AU" i="1">
                <a:solidFill>
                  <a:srgbClr val="5782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recommendation</a:t>
            </a:r>
            <a:r>
              <a:rPr lang="sk-SK" i="1">
                <a:solidFill>
                  <a:srgbClr val="5782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en-AU" i="1">
              <a:solidFill>
                <a:srgbClr val="5782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AU">
              <a:solidFill>
                <a:srgbClr val="0303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AU">
              <a:solidFill>
                <a:srgbClr val="0303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A666B-82EC-9F42-81B4-8AD274795249}" type="slidenum">
              <a:rPr lang="fr-FR" sz="1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</a:t>
            </a:fld>
            <a:endParaRPr lang="fr-FR" sz="1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122" y="7999"/>
            <a:ext cx="2232000" cy="99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391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ál 9"/>
          <p:cNvSpPr/>
          <p:nvPr/>
        </p:nvSpPr>
        <p:spPr>
          <a:xfrm>
            <a:off x="5383180" y="1301001"/>
            <a:ext cx="2297780" cy="436359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uľ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0975776"/>
              </p:ext>
            </p:extLst>
          </p:nvPr>
        </p:nvGraphicFramePr>
        <p:xfrm>
          <a:off x="0" y="70130"/>
          <a:ext cx="9143997" cy="6786118"/>
        </p:xfrm>
        <a:graphic>
          <a:graphicData uri="http://schemas.openxmlformats.org/drawingml/2006/table">
            <a:tbl>
              <a:tblPr firstRow="1" firstCol="1" bandRow="1"/>
              <a:tblGrid>
                <a:gridCol w="1504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96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9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9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69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14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691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769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7691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858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7691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7691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5182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1642946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251192">
                <a:tc gridSpan="1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b="1">
                          <a:solidFill>
                            <a:srgbClr val="03030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Common evaluation question</a:t>
                      </a:r>
                      <a:r>
                        <a:rPr lang="en-GB" sz="1000">
                          <a:solidFill>
                            <a:srgbClr val="03030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(title and number):</a:t>
                      </a:r>
                      <a:r>
                        <a:rPr lang="sk-SK" sz="1000">
                          <a:solidFill>
                            <a:srgbClr val="03030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No 4 </a:t>
                      </a:r>
                      <a:r>
                        <a:rPr lang="sk-SK" sz="1000" baseline="0">
                          <a:solidFill>
                            <a:srgbClr val="03030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“</a:t>
                      </a:r>
                      <a:r>
                        <a:rPr lang="en-US" sz="1000" baseline="0" noProof="0">
                          <a:solidFill>
                            <a:srgbClr val="03030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To what extent have RDP interventions contributed to improving the economic performance, restructuring and modernization of supported farms in particular through increasing their market participation and agricultural diversification?</a:t>
                      </a:r>
                      <a:r>
                        <a:rPr lang="sk-SK" sz="1000" baseline="0" noProof="0">
                          <a:solidFill>
                            <a:srgbClr val="03030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“</a:t>
                      </a:r>
                      <a:endParaRPr lang="en-US" sz="1000" noProof="0">
                        <a:solidFill>
                          <a:srgbClr val="03030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431" marR="15431" marT="338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9127">
                <a:tc gridSpan="1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b="1">
                          <a:solidFill>
                            <a:srgbClr val="03030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 </a:t>
                      </a:r>
                      <a:r>
                        <a:rPr lang="en-US" sz="1000" b="1" noProof="0">
                          <a:solidFill>
                            <a:srgbClr val="03030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List of measures</a:t>
                      </a:r>
                      <a:r>
                        <a:rPr lang="en-US" sz="1000" b="1" baseline="0" noProof="0">
                          <a:solidFill>
                            <a:srgbClr val="03030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contributing to the </a:t>
                      </a:r>
                      <a:r>
                        <a:rPr lang="en-US" sz="1000" b="1" noProof="0">
                          <a:solidFill>
                            <a:srgbClr val="03030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FA 2A</a:t>
                      </a:r>
                      <a:r>
                        <a:rPr lang="en-US" sz="1000" noProof="0">
                          <a:solidFill>
                            <a:srgbClr val="03030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solidFill>
                            <a:srgbClr val="03030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Primarily programmed measures</a:t>
                      </a:r>
                      <a:endParaRPr lang="sk-SK" sz="1000">
                        <a:solidFill>
                          <a:srgbClr val="03030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solidFill>
                            <a:srgbClr val="03030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Measures programmed under the other FA which show secondary contributions to FA </a:t>
                      </a:r>
                      <a:endParaRPr lang="sk-SK" sz="1000">
                        <a:solidFill>
                          <a:srgbClr val="03030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431" marR="15431" marT="338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323">
                <a:tc gridSpan="1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b="1">
                          <a:solidFill>
                            <a:srgbClr val="03030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 Link between judgment criteria, common and additional result indicators used to answer the CEQ</a:t>
                      </a:r>
                      <a:r>
                        <a:rPr lang="en-GB" sz="1000">
                          <a:solidFill>
                            <a:srgbClr val="03030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sk-SK" sz="1000">
                        <a:solidFill>
                          <a:srgbClr val="03030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431" marR="15431" marT="338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659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b="1">
                          <a:solidFill>
                            <a:srgbClr val="03030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Judgment criteria</a:t>
                      </a:r>
                      <a:endParaRPr lang="sk-SK" sz="1000">
                        <a:solidFill>
                          <a:srgbClr val="03030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431" marR="15431" marT="338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b="1">
                          <a:solidFill>
                            <a:srgbClr val="03030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Common result indicator</a:t>
                      </a:r>
                      <a:endParaRPr lang="sk-SK" sz="1000">
                        <a:solidFill>
                          <a:srgbClr val="03030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431" marR="15431" marT="338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b="1">
                          <a:solidFill>
                            <a:srgbClr val="03030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Additional result indicator</a:t>
                      </a:r>
                      <a:endParaRPr lang="sk-SK" sz="1000">
                        <a:solidFill>
                          <a:srgbClr val="03030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431" marR="15431" marT="338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7756">
                <a:tc gridSpan="3"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600"/>
                        </a:spcAft>
                        <a:tabLst>
                          <a:tab pos="450215" algn="l"/>
                        </a:tabLst>
                      </a:pPr>
                      <a:r>
                        <a:rPr lang="en-GB" sz="1000">
                          <a:solidFill>
                            <a:srgbClr val="030303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Agriculture output per AWU of supported agriculture holdings has increased </a:t>
                      </a:r>
                      <a:endParaRPr lang="sk-SK" sz="1000">
                        <a:solidFill>
                          <a:srgbClr val="030303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5431" marR="15431" marT="338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6985" indent="-450215">
                        <a:lnSpc>
                          <a:spcPct val="107000"/>
                        </a:lnSpc>
                        <a:spcAft>
                          <a:spcPts val="600"/>
                        </a:spcAft>
                        <a:tabLst>
                          <a:tab pos="450215" algn="l"/>
                        </a:tabLst>
                      </a:pPr>
                      <a:r>
                        <a:rPr lang="en-GB" sz="1000">
                          <a:solidFill>
                            <a:srgbClr val="030303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CRI R2 - Change in agriculture output/AWU in RDP supported projects</a:t>
                      </a:r>
                      <a:endParaRPr lang="sk-SK" sz="1000">
                        <a:solidFill>
                          <a:srgbClr val="030303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5431" marR="15431" marT="338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solidFill>
                            <a:srgbClr val="03030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sk-SK" sz="1000">
                        <a:solidFill>
                          <a:srgbClr val="03030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431" marR="15431" marT="338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7756">
                <a:tc gridSpan="3">
                  <a:txBody>
                    <a:bodyPr/>
                    <a:lstStyle/>
                    <a:p>
                      <a:pPr marL="6985" indent="-450215">
                        <a:lnSpc>
                          <a:spcPct val="107000"/>
                        </a:lnSpc>
                        <a:spcAft>
                          <a:spcPts val="600"/>
                        </a:spcAft>
                        <a:tabLst>
                          <a:tab pos="450215" algn="l"/>
                        </a:tabLst>
                      </a:pPr>
                      <a:r>
                        <a:rPr lang="en-GB" sz="1000">
                          <a:solidFill>
                            <a:srgbClr val="030303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Farms have been modernised and restructured </a:t>
                      </a:r>
                      <a:endParaRPr lang="sk-SK" sz="1000">
                        <a:solidFill>
                          <a:srgbClr val="030303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5431" marR="15431" marT="338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6985" indent="-450215">
                        <a:lnSpc>
                          <a:spcPct val="107000"/>
                        </a:lnSpc>
                        <a:spcAft>
                          <a:spcPts val="600"/>
                        </a:spcAft>
                        <a:tabLst>
                          <a:tab pos="450215" algn="l"/>
                        </a:tabLst>
                      </a:pPr>
                      <a:r>
                        <a:rPr lang="en-GB" sz="1000">
                          <a:solidFill>
                            <a:srgbClr val="030303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R1/T4 - % of agriculture holdings with RDP support for investments in restructuring and modernisation</a:t>
                      </a:r>
                      <a:endParaRPr lang="sk-SK" sz="1000">
                        <a:solidFill>
                          <a:srgbClr val="030303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5431" marR="15431" marT="338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solidFill>
                            <a:srgbClr val="03030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sk-SK" sz="1000">
                        <a:solidFill>
                          <a:srgbClr val="03030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431" marR="15431" marT="338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9925">
                <a:tc gridSpan="3">
                  <a:txBody>
                    <a:bodyPr/>
                    <a:lstStyle/>
                    <a:p>
                      <a:pPr marL="6985" indent="-450215">
                        <a:lnSpc>
                          <a:spcPct val="107000"/>
                        </a:lnSpc>
                        <a:spcAft>
                          <a:spcPts val="600"/>
                        </a:spcAft>
                        <a:tabLst>
                          <a:tab pos="450215" algn="l"/>
                        </a:tabLst>
                      </a:pPr>
                      <a:r>
                        <a:rPr lang="en-GB" sz="1000" b="1">
                          <a:solidFill>
                            <a:srgbClr val="030303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sk-SK" sz="1000">
                        <a:solidFill>
                          <a:srgbClr val="030303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5431" marR="15431" marT="338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6985" indent="-450215">
                        <a:lnSpc>
                          <a:spcPct val="107000"/>
                        </a:lnSpc>
                        <a:spcAft>
                          <a:spcPts val="600"/>
                        </a:spcAft>
                        <a:tabLst>
                          <a:tab pos="450215" algn="l"/>
                        </a:tabLst>
                      </a:pPr>
                      <a:r>
                        <a:rPr lang="en-GB" sz="1000" b="1">
                          <a:solidFill>
                            <a:srgbClr val="030303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sk-SK" sz="1000">
                        <a:solidFill>
                          <a:srgbClr val="030303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5431" marR="15431" marT="338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solidFill>
                            <a:srgbClr val="03030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sk-SK" sz="1000">
                        <a:solidFill>
                          <a:srgbClr val="03030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431" marR="15431" marT="338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1961">
                <a:tc gridSpan="1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b="1">
                          <a:solidFill>
                            <a:srgbClr val="03030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3. Methods (quantitative, qualitative)</a:t>
                      </a:r>
                      <a:endParaRPr lang="sk-SK" sz="1000">
                        <a:solidFill>
                          <a:srgbClr val="03030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431" marR="15431" marT="338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5064">
                <a:tc gridSpan="1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b="1">
                          <a:solidFill>
                            <a:srgbClr val="03030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4. Quantitative values of indicators and data collection</a:t>
                      </a:r>
                      <a:endParaRPr lang="sk-SK" sz="1000">
                        <a:solidFill>
                          <a:srgbClr val="03030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431" marR="15431" marT="338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8522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b="1">
                          <a:solidFill>
                            <a:srgbClr val="03030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Indicator </a:t>
                      </a:r>
                      <a:endParaRPr lang="sk-SK" sz="1000">
                        <a:solidFill>
                          <a:srgbClr val="03030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431" marR="15431" marT="338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b="1">
                          <a:solidFill>
                            <a:srgbClr val="03030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Absolute value</a:t>
                      </a:r>
                      <a:endParaRPr lang="sk-SK" sz="1000">
                        <a:solidFill>
                          <a:srgbClr val="03030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5" marR="5645" marT="56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b="1">
                          <a:solidFill>
                            <a:srgbClr val="03030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Ratio value</a:t>
                      </a:r>
                      <a:endParaRPr lang="sk-SK" sz="1000">
                        <a:solidFill>
                          <a:srgbClr val="03030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5" marR="5645" marT="56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b="1">
                          <a:solidFill>
                            <a:srgbClr val="03030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Calculated gross value</a:t>
                      </a:r>
                      <a:endParaRPr lang="sk-SK" sz="1000">
                        <a:solidFill>
                          <a:srgbClr val="03030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5" marR="5645" marT="56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b="1">
                          <a:solidFill>
                            <a:srgbClr val="03030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Calculated net value</a:t>
                      </a:r>
                      <a:endParaRPr lang="sk-SK" sz="1000">
                        <a:solidFill>
                          <a:srgbClr val="03030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5" marR="5645" marT="56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b="1">
                          <a:solidFill>
                            <a:srgbClr val="03030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Data and information sources </a:t>
                      </a:r>
                      <a:endParaRPr lang="sk-SK" sz="1000">
                        <a:solidFill>
                          <a:srgbClr val="03030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b="1">
                          <a:solidFill>
                            <a:srgbClr val="03030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sk-SK" sz="1000">
                        <a:solidFill>
                          <a:srgbClr val="03030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5" marR="5645" marT="56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300270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b="1">
                          <a:solidFill>
                            <a:srgbClr val="03030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Primary</a:t>
                      </a:r>
                      <a:endParaRPr lang="sk-SK" sz="1000">
                        <a:solidFill>
                          <a:srgbClr val="03030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b="1">
                          <a:solidFill>
                            <a:srgbClr val="03030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Contrib.</a:t>
                      </a:r>
                      <a:endParaRPr lang="sk-SK" sz="1000">
                        <a:solidFill>
                          <a:srgbClr val="03030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5" marR="5645" marT="56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b="1">
                          <a:solidFill>
                            <a:srgbClr val="03030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Secondary contrib., if relevant</a:t>
                      </a:r>
                      <a:endParaRPr lang="sk-SK" sz="1000">
                        <a:solidFill>
                          <a:srgbClr val="03030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5" marR="5645" marT="56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b="1">
                          <a:solidFill>
                            <a:srgbClr val="03030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LEADER/</a:t>
                      </a:r>
                      <a:endParaRPr lang="sk-SK" sz="1000">
                        <a:solidFill>
                          <a:srgbClr val="03030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b="1">
                          <a:solidFill>
                            <a:srgbClr val="03030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CLLD contrib.</a:t>
                      </a:r>
                      <a:endParaRPr lang="sk-SK" sz="1000">
                        <a:solidFill>
                          <a:srgbClr val="03030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5" marR="5645" marT="56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b="1">
                          <a:solidFill>
                            <a:srgbClr val="03030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Primary</a:t>
                      </a:r>
                      <a:endParaRPr lang="sk-SK" sz="1000">
                        <a:solidFill>
                          <a:srgbClr val="03030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b="1">
                          <a:solidFill>
                            <a:srgbClr val="03030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Contrib.</a:t>
                      </a:r>
                      <a:endParaRPr lang="sk-SK" sz="1000">
                        <a:solidFill>
                          <a:srgbClr val="03030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5" marR="5645" marT="56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b="1">
                          <a:solidFill>
                            <a:srgbClr val="03030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Secondary contrib., including</a:t>
                      </a:r>
                      <a:endParaRPr lang="sk-SK" sz="1000">
                        <a:solidFill>
                          <a:srgbClr val="03030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b="1">
                          <a:solidFill>
                            <a:srgbClr val="03030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LEADER/</a:t>
                      </a:r>
                      <a:endParaRPr lang="sk-SK" sz="1000">
                        <a:solidFill>
                          <a:srgbClr val="03030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b="1">
                          <a:solidFill>
                            <a:srgbClr val="03030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CLLD contrib.</a:t>
                      </a:r>
                      <a:endParaRPr lang="sk-SK" sz="1000">
                        <a:solidFill>
                          <a:srgbClr val="03030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5" marR="5645" marT="56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b="1">
                          <a:solidFill>
                            <a:srgbClr val="03030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Total value</a:t>
                      </a:r>
                      <a:endParaRPr lang="sk-SK" sz="1000">
                        <a:solidFill>
                          <a:srgbClr val="03030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5" marR="5645" marT="56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b="1">
                          <a:solidFill>
                            <a:srgbClr val="03030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Primary</a:t>
                      </a:r>
                      <a:endParaRPr lang="sk-SK" sz="1000">
                        <a:solidFill>
                          <a:srgbClr val="03030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b="1">
                          <a:solidFill>
                            <a:srgbClr val="03030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Contrib.</a:t>
                      </a:r>
                      <a:endParaRPr lang="sk-SK" sz="1000">
                        <a:solidFill>
                          <a:srgbClr val="03030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5" marR="5645" marT="56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b="1">
                          <a:solidFill>
                            <a:srgbClr val="03030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Secondary contrib., including</a:t>
                      </a:r>
                      <a:endParaRPr lang="sk-SK" sz="1000">
                        <a:solidFill>
                          <a:srgbClr val="03030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b="1">
                          <a:solidFill>
                            <a:srgbClr val="03030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LEADER/</a:t>
                      </a:r>
                      <a:endParaRPr lang="sk-SK" sz="1000">
                        <a:solidFill>
                          <a:srgbClr val="03030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b="1">
                          <a:solidFill>
                            <a:srgbClr val="03030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CLLD contrib.</a:t>
                      </a:r>
                      <a:endParaRPr lang="sk-SK" sz="1000">
                        <a:solidFill>
                          <a:srgbClr val="03030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5" marR="5645" marT="56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b="1">
                          <a:solidFill>
                            <a:srgbClr val="03030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Total value</a:t>
                      </a:r>
                      <a:endParaRPr lang="sk-SK" sz="1000">
                        <a:solidFill>
                          <a:srgbClr val="03030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5" marR="5645" marT="56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99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b="1">
                          <a:solidFill>
                            <a:srgbClr val="03030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Output </a:t>
                      </a:r>
                      <a:endParaRPr lang="sk-SK" sz="1000">
                        <a:solidFill>
                          <a:srgbClr val="03030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431" marR="15431" marT="338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b="1">
                          <a:solidFill>
                            <a:srgbClr val="03030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sk-SK" sz="1000">
                        <a:solidFill>
                          <a:srgbClr val="03030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5" marR="5645" marT="56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b="1">
                          <a:solidFill>
                            <a:srgbClr val="03030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sk-SK" sz="1000">
                        <a:solidFill>
                          <a:srgbClr val="03030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5" marR="5645" marT="56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b="1">
                          <a:solidFill>
                            <a:srgbClr val="03030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sk-SK" sz="1000">
                        <a:solidFill>
                          <a:srgbClr val="03030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5" marR="5645" marT="56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b="1">
                          <a:solidFill>
                            <a:srgbClr val="03030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sk-SK" sz="1000">
                        <a:solidFill>
                          <a:srgbClr val="03030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5" marR="5645" marT="56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b="1">
                          <a:solidFill>
                            <a:srgbClr val="03030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sk-SK" sz="1000">
                        <a:solidFill>
                          <a:srgbClr val="03030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5" marR="5645" marT="56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b="1">
                          <a:solidFill>
                            <a:srgbClr val="03030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sk-SK" sz="1000">
                        <a:solidFill>
                          <a:srgbClr val="03030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5" marR="5645" marT="56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b="1">
                          <a:solidFill>
                            <a:srgbClr val="03030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sk-SK" sz="1000">
                        <a:solidFill>
                          <a:srgbClr val="03030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5" marR="5645" marT="56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b="1">
                          <a:solidFill>
                            <a:srgbClr val="03030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sk-SK" sz="1000">
                        <a:solidFill>
                          <a:srgbClr val="03030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5" marR="5645" marT="56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b="1">
                          <a:solidFill>
                            <a:srgbClr val="03030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sk-SK" sz="1000">
                        <a:solidFill>
                          <a:srgbClr val="03030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5" marR="5645" marT="56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b="1">
                          <a:solidFill>
                            <a:srgbClr val="03030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sk-SK" sz="1000">
                        <a:solidFill>
                          <a:srgbClr val="03030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5" marR="5645" marT="56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b="1">
                          <a:solidFill>
                            <a:srgbClr val="03030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sk-SK" sz="1000">
                        <a:solidFill>
                          <a:srgbClr val="03030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5" marR="5645" marT="56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99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b="1">
                          <a:solidFill>
                            <a:srgbClr val="03030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Common result </a:t>
                      </a:r>
                      <a:r>
                        <a:rPr lang="sk-SK" sz="1000" b="1">
                          <a:solidFill>
                            <a:srgbClr val="03030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R1/T4</a:t>
                      </a:r>
                      <a:r>
                        <a:rPr lang="en-GB" sz="1000" b="1">
                          <a:solidFill>
                            <a:srgbClr val="03030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(%)</a:t>
                      </a:r>
                      <a:endParaRPr lang="sk-SK" sz="1000">
                        <a:solidFill>
                          <a:srgbClr val="03030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431" marR="15431" marT="338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b="1">
                          <a:solidFill>
                            <a:srgbClr val="03030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sk-SK" sz="1000">
                        <a:solidFill>
                          <a:srgbClr val="03030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5" marR="5645" marT="56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b="1">
                          <a:solidFill>
                            <a:srgbClr val="03030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sk-SK" sz="1000">
                        <a:solidFill>
                          <a:srgbClr val="03030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5" marR="5645" marT="56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b="1">
                          <a:solidFill>
                            <a:srgbClr val="03030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sk-SK" sz="1000">
                        <a:solidFill>
                          <a:srgbClr val="03030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5" marR="5645" marT="56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b="1">
                          <a:solidFill>
                            <a:srgbClr val="03030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sk-SK" sz="1000">
                        <a:solidFill>
                          <a:srgbClr val="03030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5" marR="5645" marT="56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b="1">
                          <a:solidFill>
                            <a:srgbClr val="03030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sk-SK" sz="1000">
                        <a:solidFill>
                          <a:srgbClr val="03030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5" marR="5645" marT="56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b="1">
                          <a:solidFill>
                            <a:srgbClr val="03030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sk-SK" sz="1000">
                        <a:solidFill>
                          <a:srgbClr val="03030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5" marR="5645" marT="56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b="1">
                          <a:solidFill>
                            <a:srgbClr val="03030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sk-SK" sz="1000">
                        <a:solidFill>
                          <a:srgbClr val="03030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5" marR="5645" marT="56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b="1">
                          <a:solidFill>
                            <a:srgbClr val="03030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sk-SK" sz="1000">
                        <a:solidFill>
                          <a:srgbClr val="03030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5" marR="5645" marT="56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b="1">
                          <a:solidFill>
                            <a:srgbClr val="03030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sk-SK" sz="1000">
                        <a:solidFill>
                          <a:srgbClr val="03030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5" marR="5645" marT="56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b="1">
                          <a:solidFill>
                            <a:srgbClr val="03030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sk-SK" sz="1000">
                        <a:solidFill>
                          <a:srgbClr val="03030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5" marR="5645" marT="56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b="1">
                          <a:solidFill>
                            <a:srgbClr val="03030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sk-SK" sz="1000">
                        <a:solidFill>
                          <a:srgbClr val="03030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5" marR="5645" marT="56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43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b="1">
                          <a:solidFill>
                            <a:srgbClr val="03030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Common complementary result </a:t>
                      </a:r>
                      <a:r>
                        <a:rPr lang="sk-SK" sz="1000" b="1">
                          <a:solidFill>
                            <a:srgbClr val="03030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R2</a:t>
                      </a:r>
                      <a:endParaRPr lang="sk-SK" sz="1000">
                        <a:solidFill>
                          <a:srgbClr val="03030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431" marR="15431" marT="338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b="1">
                          <a:solidFill>
                            <a:srgbClr val="03030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sk-SK" sz="1000">
                        <a:solidFill>
                          <a:srgbClr val="03030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5" marR="5645" marT="56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b="1">
                          <a:solidFill>
                            <a:srgbClr val="03030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sk-SK" sz="1000">
                        <a:solidFill>
                          <a:srgbClr val="03030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5" marR="5645" marT="56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b="1">
                          <a:solidFill>
                            <a:srgbClr val="03030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sk-SK" sz="1000">
                        <a:solidFill>
                          <a:srgbClr val="03030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5" marR="5645" marT="56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b="1">
                          <a:solidFill>
                            <a:srgbClr val="03030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sk-SK" sz="1000">
                        <a:solidFill>
                          <a:srgbClr val="03030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5" marR="5645" marT="56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b="1">
                          <a:solidFill>
                            <a:srgbClr val="03030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sk-SK" sz="1000">
                        <a:solidFill>
                          <a:srgbClr val="03030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5" marR="5645" marT="56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b="1">
                          <a:solidFill>
                            <a:srgbClr val="03030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sk-SK" sz="1000">
                        <a:solidFill>
                          <a:srgbClr val="03030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5" marR="5645" marT="56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b="1">
                          <a:solidFill>
                            <a:srgbClr val="03030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sk-SK" sz="1000">
                        <a:solidFill>
                          <a:srgbClr val="03030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5" marR="5645" marT="56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b="1">
                          <a:solidFill>
                            <a:srgbClr val="03030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sk-SK" sz="1000">
                        <a:solidFill>
                          <a:srgbClr val="03030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5" marR="5645" marT="56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b="1">
                          <a:solidFill>
                            <a:srgbClr val="03030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sk-SK" sz="1000">
                        <a:solidFill>
                          <a:srgbClr val="03030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5" marR="5645" marT="56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b="1">
                          <a:solidFill>
                            <a:srgbClr val="03030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sk-SK" sz="1000">
                        <a:solidFill>
                          <a:srgbClr val="03030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5" marR="5645" marT="56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b="1">
                          <a:solidFill>
                            <a:srgbClr val="03030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sk-SK" sz="1000">
                        <a:solidFill>
                          <a:srgbClr val="03030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5" marR="5645" marT="56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99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b="1">
                          <a:solidFill>
                            <a:srgbClr val="03030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Additional </a:t>
                      </a:r>
                      <a:endParaRPr lang="sk-SK" sz="1000">
                        <a:solidFill>
                          <a:srgbClr val="03030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431" marR="15431" marT="338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b="1">
                          <a:solidFill>
                            <a:srgbClr val="03030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sk-SK" sz="1000">
                        <a:solidFill>
                          <a:srgbClr val="03030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5" marR="5645" marT="56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b="1">
                          <a:solidFill>
                            <a:srgbClr val="03030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sk-SK" sz="1000">
                        <a:solidFill>
                          <a:srgbClr val="03030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5" marR="5645" marT="56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b="1">
                          <a:solidFill>
                            <a:srgbClr val="03030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sk-SK" sz="1000">
                        <a:solidFill>
                          <a:srgbClr val="03030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5" marR="5645" marT="56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b="1">
                          <a:solidFill>
                            <a:srgbClr val="03030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sk-SK" sz="1000">
                        <a:solidFill>
                          <a:srgbClr val="03030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5" marR="5645" marT="56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b="1">
                          <a:solidFill>
                            <a:srgbClr val="03030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sk-SK" sz="1000">
                        <a:solidFill>
                          <a:srgbClr val="03030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5" marR="5645" marT="56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b="1">
                          <a:solidFill>
                            <a:srgbClr val="03030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sk-SK" sz="1000">
                        <a:solidFill>
                          <a:srgbClr val="03030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5" marR="5645" marT="56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b="1">
                          <a:solidFill>
                            <a:srgbClr val="03030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sk-SK" sz="1000">
                        <a:solidFill>
                          <a:srgbClr val="03030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5" marR="5645" marT="56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b="1">
                          <a:solidFill>
                            <a:srgbClr val="03030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sk-SK" sz="1000">
                        <a:solidFill>
                          <a:srgbClr val="03030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5" marR="5645" marT="56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b="1">
                          <a:solidFill>
                            <a:srgbClr val="03030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sk-SK" sz="1000">
                        <a:solidFill>
                          <a:srgbClr val="03030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5" marR="5645" marT="56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b="1">
                          <a:solidFill>
                            <a:srgbClr val="03030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sk-SK" sz="1000">
                        <a:solidFill>
                          <a:srgbClr val="03030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5" marR="5645" marT="56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b="1">
                          <a:solidFill>
                            <a:srgbClr val="03030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sk-SK" sz="1000">
                        <a:solidFill>
                          <a:srgbClr val="03030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5" marR="5645" marT="56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1961">
                <a:tc gridSpan="1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b="1">
                          <a:solidFill>
                            <a:srgbClr val="03030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5. </a:t>
                      </a:r>
                      <a:r>
                        <a:rPr lang="en-GB" sz="1000" b="1">
                          <a:solidFill>
                            <a:srgbClr val="BE4A35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Problems encountered influencing the validity and reliability of evaluation findings</a:t>
                      </a:r>
                      <a:endParaRPr lang="sk-SK" sz="1000">
                        <a:solidFill>
                          <a:srgbClr val="BE4A35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431" marR="15431" marT="338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0796">
                <a:tc gridSpan="1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b="1">
                          <a:solidFill>
                            <a:srgbClr val="03030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6. Answer to CEQ</a:t>
                      </a:r>
                      <a:endParaRPr lang="sk-SK" sz="1000">
                        <a:solidFill>
                          <a:srgbClr val="03030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431" marR="15431" marT="338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7100">
                <a:tc gridSpan="1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b="1">
                          <a:solidFill>
                            <a:srgbClr val="03030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7. Conclusions and recommendations</a:t>
                      </a:r>
                      <a:endParaRPr lang="sk-SK" sz="1000">
                        <a:solidFill>
                          <a:srgbClr val="03030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431" marR="15431" marT="338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4826">
                <a:tc gridSpan="6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b="1">
                          <a:solidFill>
                            <a:srgbClr val="03030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Conclusions </a:t>
                      </a:r>
                      <a:endParaRPr lang="sk-SK" sz="1000">
                        <a:solidFill>
                          <a:srgbClr val="03030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431" marR="15431" marT="338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b="1">
                          <a:solidFill>
                            <a:srgbClr val="BE4A35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Recommendations</a:t>
                      </a:r>
                      <a:endParaRPr lang="sk-SK" sz="1000">
                        <a:solidFill>
                          <a:srgbClr val="BE4A35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5" marR="5645" marT="56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5" name="Zástupný objekt pre číslo snímky 1"/>
          <p:cNvSpPr>
            <a:spLocks noGrp="1"/>
          </p:cNvSpPr>
          <p:nvPr>
            <p:ph type="sldNum" sz="quarter" idx="12"/>
          </p:nvPr>
        </p:nvSpPr>
        <p:spPr>
          <a:xfrm>
            <a:off x="6614160" y="6449934"/>
            <a:ext cx="2133600" cy="365125"/>
          </a:xfrm>
        </p:spPr>
        <p:txBody>
          <a:bodyPr/>
          <a:lstStyle/>
          <a:p>
            <a:fld id="{BBCA666B-82EC-9F42-81B4-8AD274795249}" type="slidenum">
              <a:rPr lang="fr-FR" sz="1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</a:t>
            </a:fld>
            <a:endParaRPr lang="fr-FR" sz="1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ál 9"/>
          <p:cNvSpPr/>
          <p:nvPr/>
        </p:nvSpPr>
        <p:spPr>
          <a:xfrm>
            <a:off x="5493320" y="1366779"/>
            <a:ext cx="2526380" cy="436359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204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Nadpis 1"/>
          <p:cNvSpPr txBox="1">
            <a:spLocks/>
          </p:cNvSpPr>
          <p:nvPr/>
        </p:nvSpPr>
        <p:spPr>
          <a:xfrm>
            <a:off x="161865" y="240087"/>
            <a:ext cx="8578747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rgbClr val="F38337"/>
                </a:solidFill>
                <a:latin typeface="Helvetica Light"/>
                <a:ea typeface="+mj-ea"/>
                <a:cs typeface="Helvetica Light"/>
              </a:defRPr>
            </a:lvl1pPr>
          </a:lstStyle>
          <a:p>
            <a:r>
              <a:rPr lang="de-AT">
                <a:solidFill>
                  <a:srgbClr val="F08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III – Annex 11: </a:t>
            </a:r>
            <a:r>
              <a:rPr lang="sk-SK">
                <a:solidFill>
                  <a:srgbClr val="F08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 of measures contributing to the </a:t>
            </a:r>
            <a:r>
              <a:rPr lang="en-AU">
                <a:solidFill>
                  <a:srgbClr val="F08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Area</a:t>
            </a:r>
            <a:br>
              <a:rPr lang="sk-SK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k-SK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122" y="7999"/>
            <a:ext cx="2232000" cy="990774"/>
          </a:xfrm>
          <a:prstGeom prst="rect">
            <a:avLst/>
          </a:prstGeom>
        </p:spPr>
      </p:pic>
      <p:sp>
        <p:nvSpPr>
          <p:cNvPr id="69" name="Bublina v tvare zaobleného obdĺžnika 94"/>
          <p:cNvSpPr/>
          <p:nvPr/>
        </p:nvSpPr>
        <p:spPr>
          <a:xfrm>
            <a:off x="156332" y="5490050"/>
            <a:ext cx="3639743" cy="914634"/>
          </a:xfrm>
          <a:prstGeom prst="wedgeRoundRectCallout">
            <a:avLst>
              <a:gd name="adj1" fmla="val 26860"/>
              <a:gd name="adj2" fmla="val -248468"/>
              <a:gd name="adj3" fmla="val 16667"/>
            </a:avLst>
          </a:prstGeom>
          <a:solidFill>
            <a:srgbClr val="DDDDD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>
                <a:solidFill>
                  <a:srgbClr val="BE4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Primarily programmed measures/sub-measures – directly linked to the given FA</a:t>
            </a:r>
            <a:endParaRPr lang="en-US">
              <a:solidFill>
                <a:srgbClr val="BE4A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1" name="Zaoblená spojnica 104"/>
          <p:cNvCxnSpPr>
            <a:stCxn id="100" idx="0"/>
            <a:endCxn id="85" idx="2"/>
          </p:cNvCxnSpPr>
          <p:nvPr/>
        </p:nvCxnSpPr>
        <p:spPr>
          <a:xfrm rot="5400000" flipH="1" flipV="1">
            <a:off x="3231566" y="1255810"/>
            <a:ext cx="991326" cy="4770852"/>
          </a:xfrm>
          <a:prstGeom prst="curvedConnector3">
            <a:avLst/>
          </a:prstGeom>
          <a:ln w="28575">
            <a:solidFill>
              <a:srgbClr val="BE4A35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Zaoblená spojnica 95"/>
          <p:cNvCxnSpPr>
            <a:stCxn id="100" idx="0"/>
            <a:endCxn id="87" idx="2"/>
          </p:cNvCxnSpPr>
          <p:nvPr/>
        </p:nvCxnSpPr>
        <p:spPr>
          <a:xfrm rot="5400000" flipH="1" flipV="1">
            <a:off x="4099091" y="388285"/>
            <a:ext cx="991326" cy="6505902"/>
          </a:xfrm>
          <a:prstGeom prst="curvedConnector3">
            <a:avLst/>
          </a:prstGeom>
          <a:ln w="28575">
            <a:solidFill>
              <a:srgbClr val="BE4A35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Zaoblená spojnica 130"/>
          <p:cNvCxnSpPr>
            <a:stCxn id="100" idx="0"/>
            <a:endCxn id="88" idx="2"/>
          </p:cNvCxnSpPr>
          <p:nvPr/>
        </p:nvCxnSpPr>
        <p:spPr>
          <a:xfrm rot="16200000" flipV="1">
            <a:off x="451116" y="3246212"/>
            <a:ext cx="993050" cy="788324"/>
          </a:xfrm>
          <a:prstGeom prst="curvedConnector3">
            <a:avLst/>
          </a:prstGeom>
          <a:ln w="28575">
            <a:solidFill>
              <a:srgbClr val="BE4A3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Zaoblená spojnica 132"/>
          <p:cNvCxnSpPr>
            <a:stCxn id="100" idx="0"/>
            <a:endCxn id="84" idx="2"/>
          </p:cNvCxnSpPr>
          <p:nvPr/>
        </p:nvCxnSpPr>
        <p:spPr>
          <a:xfrm rot="5400000" flipH="1" flipV="1">
            <a:off x="1441941" y="3045435"/>
            <a:ext cx="991326" cy="1191603"/>
          </a:xfrm>
          <a:prstGeom prst="curvedConnector3">
            <a:avLst/>
          </a:prstGeom>
          <a:ln w="28575">
            <a:solidFill>
              <a:srgbClr val="BE4A35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Obdĺžnik 57"/>
          <p:cNvSpPr/>
          <p:nvPr/>
        </p:nvSpPr>
        <p:spPr>
          <a:xfrm>
            <a:off x="161865" y="1314809"/>
            <a:ext cx="1566872" cy="929520"/>
          </a:xfrm>
          <a:prstGeom prst="rect">
            <a:avLst/>
          </a:prstGeom>
          <a:solidFill>
            <a:srgbClr val="F07E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2. Competitiveness of all types of agriculture and farm viability</a:t>
            </a:r>
          </a:p>
        </p:txBody>
      </p:sp>
      <p:sp>
        <p:nvSpPr>
          <p:cNvPr id="77" name="Obdĺžnik 58"/>
          <p:cNvSpPr/>
          <p:nvPr/>
        </p:nvSpPr>
        <p:spPr>
          <a:xfrm>
            <a:off x="2055769" y="1314809"/>
            <a:ext cx="1566872" cy="929520"/>
          </a:xfrm>
          <a:prstGeom prst="rect">
            <a:avLst/>
          </a:prstGeom>
          <a:solidFill>
            <a:srgbClr val="F07E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3. Food chain organization and risk management</a:t>
            </a:r>
          </a:p>
        </p:txBody>
      </p:sp>
      <p:sp>
        <p:nvSpPr>
          <p:cNvPr id="79" name="Obdĺžnik 59"/>
          <p:cNvSpPr/>
          <p:nvPr/>
        </p:nvSpPr>
        <p:spPr>
          <a:xfrm>
            <a:off x="3846798" y="1314809"/>
            <a:ext cx="1566872" cy="929520"/>
          </a:xfrm>
          <a:prstGeom prst="rect">
            <a:avLst/>
          </a:prstGeom>
          <a:solidFill>
            <a:srgbClr val="F07E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4. Restoring preserving and enhancing ecosystems</a:t>
            </a:r>
          </a:p>
        </p:txBody>
      </p:sp>
      <p:sp>
        <p:nvSpPr>
          <p:cNvPr id="81" name="Obdĺžnik 60"/>
          <p:cNvSpPr/>
          <p:nvPr/>
        </p:nvSpPr>
        <p:spPr>
          <a:xfrm>
            <a:off x="5672109" y="1314809"/>
            <a:ext cx="1570186" cy="929520"/>
          </a:xfrm>
          <a:prstGeom prst="rect">
            <a:avLst/>
          </a:prstGeom>
          <a:solidFill>
            <a:srgbClr val="F07E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5. Resource efficiency and shift towards a low carbon and climate resilient economy</a:t>
            </a:r>
          </a:p>
        </p:txBody>
      </p:sp>
      <p:sp>
        <p:nvSpPr>
          <p:cNvPr id="82" name="Obdĺžnik 61"/>
          <p:cNvSpPr/>
          <p:nvPr/>
        </p:nvSpPr>
        <p:spPr>
          <a:xfrm>
            <a:off x="7488848" y="1314808"/>
            <a:ext cx="1566872" cy="905739"/>
          </a:xfrm>
          <a:prstGeom prst="rect">
            <a:avLst/>
          </a:prstGeom>
          <a:solidFill>
            <a:srgbClr val="F07E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6. Social inclusion, poverty reduction and economic development in rural areas</a:t>
            </a:r>
          </a:p>
        </p:txBody>
      </p:sp>
      <p:sp>
        <p:nvSpPr>
          <p:cNvPr id="84" name="Zaoblený obdĺžnik 75"/>
          <p:cNvSpPr/>
          <p:nvPr/>
        </p:nvSpPr>
        <p:spPr>
          <a:xfrm>
            <a:off x="2125859" y="2291612"/>
            <a:ext cx="815094" cy="853961"/>
          </a:xfrm>
          <a:prstGeom prst="roundRect">
            <a:avLst/>
          </a:prstGeom>
          <a:solidFill>
            <a:srgbClr val="F7A8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3A </a:t>
            </a:r>
            <a:r>
              <a:rPr lang="en-US" sz="1100" err="1">
                <a:latin typeface="Arial" panose="020B0604020202020204" pitchFamily="34" charset="0"/>
                <a:cs typeface="Arial" panose="020B0604020202020204" pitchFamily="34" charset="0"/>
              </a:rPr>
              <a:t>agri</a:t>
            </a:r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-food chains</a:t>
            </a:r>
          </a:p>
        </p:txBody>
      </p:sp>
      <p:sp>
        <p:nvSpPr>
          <p:cNvPr id="85" name="Zaoblený obdĺžnik 77"/>
          <p:cNvSpPr/>
          <p:nvPr/>
        </p:nvSpPr>
        <p:spPr>
          <a:xfrm>
            <a:off x="5672110" y="2292695"/>
            <a:ext cx="881090" cy="852878"/>
          </a:xfrm>
          <a:prstGeom prst="roundRect">
            <a:avLst/>
          </a:prstGeom>
          <a:solidFill>
            <a:srgbClr val="F7A8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5B </a:t>
            </a:r>
          </a:p>
          <a:p>
            <a:pPr algn="ctr"/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energy efficiency</a:t>
            </a:r>
          </a:p>
        </p:txBody>
      </p:sp>
      <p:sp>
        <p:nvSpPr>
          <p:cNvPr id="87" name="Zaoblený obdĺžnik 82"/>
          <p:cNvSpPr/>
          <p:nvPr/>
        </p:nvSpPr>
        <p:spPr>
          <a:xfrm>
            <a:off x="7450994" y="2277034"/>
            <a:ext cx="793422" cy="868539"/>
          </a:xfrm>
          <a:prstGeom prst="roundRect">
            <a:avLst/>
          </a:prstGeom>
          <a:solidFill>
            <a:srgbClr val="F7A8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6A diversification</a:t>
            </a:r>
          </a:p>
        </p:txBody>
      </p:sp>
      <p:sp>
        <p:nvSpPr>
          <p:cNvPr id="88" name="Zaoblený obdĺžnik 85"/>
          <p:cNvSpPr/>
          <p:nvPr/>
        </p:nvSpPr>
        <p:spPr>
          <a:xfrm>
            <a:off x="161865" y="2291612"/>
            <a:ext cx="783228" cy="852237"/>
          </a:xfrm>
          <a:prstGeom prst="roundRect">
            <a:avLst/>
          </a:prstGeom>
          <a:solidFill>
            <a:srgbClr val="F7A8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2A Competitiveness</a:t>
            </a:r>
          </a:p>
        </p:txBody>
      </p:sp>
      <p:cxnSp>
        <p:nvCxnSpPr>
          <p:cNvPr id="89" name="Zaoblená spojnica 65"/>
          <p:cNvCxnSpPr/>
          <p:nvPr/>
        </p:nvCxnSpPr>
        <p:spPr>
          <a:xfrm rot="5400000" flipH="1" flipV="1">
            <a:off x="5328248" y="1137810"/>
            <a:ext cx="537201" cy="4501716"/>
          </a:xfrm>
          <a:prstGeom prst="curvedConnector3">
            <a:avLst/>
          </a:prstGeom>
          <a:ln w="28575">
            <a:solidFill>
              <a:srgbClr val="BE4A35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Zaoblená spojnica 69"/>
          <p:cNvCxnSpPr>
            <a:stCxn id="102" idx="0"/>
            <a:endCxn id="84" idx="2"/>
          </p:cNvCxnSpPr>
          <p:nvPr/>
        </p:nvCxnSpPr>
        <p:spPr>
          <a:xfrm rot="16200000" flipV="1">
            <a:off x="2420870" y="3258109"/>
            <a:ext cx="954668" cy="729595"/>
          </a:xfrm>
          <a:prstGeom prst="curvedConnector3">
            <a:avLst/>
          </a:prstGeom>
          <a:ln w="28575">
            <a:solidFill>
              <a:srgbClr val="BE4A35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4" name="Bublina v tvare zaobleného obdĺžnika 90"/>
          <p:cNvSpPr/>
          <p:nvPr/>
        </p:nvSpPr>
        <p:spPr>
          <a:xfrm>
            <a:off x="4375253" y="5324728"/>
            <a:ext cx="3902564" cy="1118997"/>
          </a:xfrm>
          <a:prstGeom prst="wedgeRoundRectCallout">
            <a:avLst>
              <a:gd name="adj1" fmla="val 2896"/>
              <a:gd name="adj2" fmla="val -227017"/>
              <a:gd name="adj3" fmla="val 16667"/>
            </a:avLst>
          </a:prstGeom>
          <a:solidFill>
            <a:srgbClr val="DDDDD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>
                <a:latin typeface="Arial" panose="020B0604020202020204" pitchFamily="34" charset="0"/>
                <a:cs typeface="Arial" panose="020B0604020202020204" pitchFamily="34" charset="0"/>
              </a:rPr>
              <a:t>Measures/sub-measures programmed under the other FAs which show secondary contributions to FA 1A</a:t>
            </a:r>
            <a:endParaRPr 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Bublina v tvare zaobleného obdĺžnika 91"/>
          <p:cNvSpPr/>
          <p:nvPr/>
        </p:nvSpPr>
        <p:spPr>
          <a:xfrm>
            <a:off x="150799" y="5528433"/>
            <a:ext cx="3639743" cy="914634"/>
          </a:xfrm>
          <a:prstGeom prst="wedgeRoundRectCallout">
            <a:avLst>
              <a:gd name="adj1" fmla="val -28224"/>
              <a:gd name="adj2" fmla="val -257299"/>
              <a:gd name="adj3" fmla="val 16667"/>
            </a:avLst>
          </a:prstGeom>
          <a:solidFill>
            <a:srgbClr val="DDDDD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>
                <a:solidFill>
                  <a:srgbClr val="BE4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Primarily programmed measures/sub-measures</a:t>
            </a:r>
            <a:r>
              <a:rPr lang="sk-SK" b="1">
                <a:solidFill>
                  <a:srgbClr val="BE4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directly linked to the given FA</a:t>
            </a:r>
            <a:endParaRPr lang="sk-SK">
              <a:solidFill>
                <a:srgbClr val="BE4A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Ovál 92"/>
          <p:cNvSpPr/>
          <p:nvPr/>
        </p:nvSpPr>
        <p:spPr>
          <a:xfrm>
            <a:off x="392532" y="4136899"/>
            <a:ext cx="1898542" cy="1349776"/>
          </a:xfrm>
          <a:prstGeom prst="ellipse">
            <a:avLst/>
          </a:prstGeom>
          <a:solidFill>
            <a:srgbClr val="BE4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M4.2 support for investments  in processing/marketing and development of </a:t>
            </a:r>
            <a:r>
              <a:rPr lang="en-US" sz="1200" err="1">
                <a:latin typeface="Arial" panose="020B0604020202020204" pitchFamily="34" charset="0"/>
                <a:cs typeface="Arial" panose="020B0604020202020204" pitchFamily="34" charset="0"/>
              </a:rPr>
              <a:t>agri</a:t>
            </a: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-products</a:t>
            </a:r>
          </a:p>
        </p:txBody>
      </p:sp>
      <p:sp>
        <p:nvSpPr>
          <p:cNvPr id="101" name="Bublina v tvare zaobleného obdĺžnika 96"/>
          <p:cNvSpPr/>
          <p:nvPr/>
        </p:nvSpPr>
        <p:spPr>
          <a:xfrm>
            <a:off x="4369720" y="5324727"/>
            <a:ext cx="3902564" cy="1118997"/>
          </a:xfrm>
          <a:prstGeom prst="wedgeRoundRectCallout">
            <a:avLst>
              <a:gd name="adj1" fmla="val -34891"/>
              <a:gd name="adj2" fmla="val -202952"/>
              <a:gd name="adj3" fmla="val 16667"/>
            </a:avLst>
          </a:prstGeom>
          <a:solidFill>
            <a:srgbClr val="DDDDD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>
                <a:solidFill>
                  <a:srgbClr val="BE4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Measures/sub-measures programmed under the other FAs which show secondary contributions to FA 2A</a:t>
            </a:r>
            <a:endParaRPr lang="en-US">
              <a:solidFill>
                <a:srgbClr val="BE4A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Ovál 79"/>
          <p:cNvSpPr/>
          <p:nvPr/>
        </p:nvSpPr>
        <p:spPr>
          <a:xfrm>
            <a:off x="2385133" y="4100241"/>
            <a:ext cx="1755735" cy="1349776"/>
          </a:xfrm>
          <a:prstGeom prst="ellipse">
            <a:avLst/>
          </a:prstGeom>
          <a:solidFill>
            <a:srgbClr val="BE4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sk-SK" sz="1200">
                <a:latin typeface="Arial" panose="020B0604020202020204" pitchFamily="34" charset="0"/>
                <a:cs typeface="Arial" panose="020B0604020202020204" pitchFamily="34" charset="0"/>
              </a:rPr>
              <a:t>6.1 </a:t>
            </a:r>
            <a:r>
              <a:rPr lang="sk-SK" sz="1200" err="1">
                <a:latin typeface="Arial" panose="020B0604020202020204" pitchFamily="34" charset="0"/>
                <a:cs typeface="Arial" panose="020B0604020202020204" pitchFamily="34" charset="0"/>
              </a:rPr>
              <a:t>busines</a:t>
            </a:r>
            <a:r>
              <a:rPr lang="sk-SK" sz="1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200" err="1">
                <a:latin typeface="Arial" panose="020B0604020202020204" pitchFamily="34" charset="0"/>
                <a:cs typeface="Arial" panose="020B0604020202020204" pitchFamily="34" charset="0"/>
              </a:rPr>
              <a:t>start</a:t>
            </a:r>
            <a:r>
              <a:rPr lang="sk-SK" sz="1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200" err="1">
                <a:latin typeface="Arial" panose="020B0604020202020204" pitchFamily="34" charset="0"/>
                <a:cs typeface="Arial" panose="020B0604020202020204" pitchFamily="34" charset="0"/>
              </a:rPr>
              <a:t>ups</a:t>
            </a:r>
            <a:r>
              <a:rPr lang="sk-SK" sz="1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20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sk-SK" sz="1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200" err="1">
                <a:latin typeface="Arial" panose="020B0604020202020204" pitchFamily="34" charset="0"/>
                <a:cs typeface="Arial" panose="020B0604020202020204" pitchFamily="34" charset="0"/>
              </a:rPr>
              <a:t>non-agriculture</a:t>
            </a:r>
            <a:r>
              <a:rPr lang="sk-SK" sz="1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200" err="1">
                <a:latin typeface="Arial" panose="020B0604020202020204" pitchFamily="34" charset="0"/>
                <a:cs typeface="Arial" panose="020B0604020202020204" pitchFamily="34" charset="0"/>
              </a:rPr>
              <a:t>activities</a:t>
            </a:r>
            <a:r>
              <a:rPr lang="sk-SK" sz="1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3" name="Zaoblená spojnica 62"/>
          <p:cNvCxnSpPr>
            <a:stCxn id="102" idx="0"/>
            <a:endCxn id="88" idx="2"/>
          </p:cNvCxnSpPr>
          <p:nvPr/>
        </p:nvCxnSpPr>
        <p:spPr>
          <a:xfrm rot="16200000" flipV="1">
            <a:off x="1430044" y="2267284"/>
            <a:ext cx="956392" cy="2709522"/>
          </a:xfrm>
          <a:prstGeom prst="curvedConnector3">
            <a:avLst>
              <a:gd name="adj1" fmla="val 50000"/>
            </a:avLst>
          </a:prstGeom>
          <a:ln w="28575">
            <a:solidFill>
              <a:srgbClr val="BE4A35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" name="Ovál 66"/>
          <p:cNvSpPr/>
          <p:nvPr/>
        </p:nvSpPr>
        <p:spPr>
          <a:xfrm>
            <a:off x="6907938" y="4100241"/>
            <a:ext cx="1755735" cy="1349776"/>
          </a:xfrm>
          <a:prstGeom prst="ellipse">
            <a:avLst/>
          </a:prstGeom>
          <a:solidFill>
            <a:srgbClr val="BE4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M6.4 support  for investments  in creation and development of agriculture activities  </a:t>
            </a:r>
          </a:p>
        </p:txBody>
      </p:sp>
      <p:cxnSp>
        <p:nvCxnSpPr>
          <p:cNvPr id="106" name="Zaoblená spojnica 41"/>
          <p:cNvCxnSpPr>
            <a:stCxn id="104" idx="0"/>
            <a:endCxn id="87" idx="2"/>
          </p:cNvCxnSpPr>
          <p:nvPr/>
        </p:nvCxnSpPr>
        <p:spPr>
          <a:xfrm rot="5400000" flipH="1" flipV="1">
            <a:off x="7339421" y="3591958"/>
            <a:ext cx="954668" cy="61899"/>
          </a:xfrm>
          <a:prstGeom prst="curvedConnector3">
            <a:avLst/>
          </a:prstGeom>
          <a:ln w="28575">
            <a:solidFill>
              <a:srgbClr val="BE4A35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Zaoblená spojnica 43"/>
          <p:cNvCxnSpPr>
            <a:stCxn id="104" idx="0"/>
            <a:endCxn id="84" idx="2"/>
          </p:cNvCxnSpPr>
          <p:nvPr/>
        </p:nvCxnSpPr>
        <p:spPr>
          <a:xfrm rot="16200000" flipV="1">
            <a:off x="4682272" y="996707"/>
            <a:ext cx="954668" cy="5252400"/>
          </a:xfrm>
          <a:prstGeom prst="curvedConnector3">
            <a:avLst/>
          </a:prstGeom>
          <a:ln>
            <a:solidFill>
              <a:srgbClr val="BE4A35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Zaoblená spojnica 45"/>
          <p:cNvCxnSpPr>
            <a:stCxn id="104" idx="0"/>
            <a:endCxn id="88" idx="2"/>
          </p:cNvCxnSpPr>
          <p:nvPr/>
        </p:nvCxnSpPr>
        <p:spPr>
          <a:xfrm rot="16200000" flipV="1">
            <a:off x="3691447" y="5881"/>
            <a:ext cx="956392" cy="7232327"/>
          </a:xfrm>
          <a:prstGeom prst="curvedConnector3">
            <a:avLst/>
          </a:prstGeom>
          <a:ln>
            <a:solidFill>
              <a:srgbClr val="BE4A35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9" name="Zástupný symbol čísla snímky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BCA666B-82EC-9F42-81B4-8AD274795249}" type="slidenum">
              <a:rPr lang="fr-FR" sz="1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</a:t>
            </a:fld>
            <a:endParaRPr lang="fr-FR" sz="1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2626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AT">
                <a:solidFill>
                  <a:srgbClr val="F08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III – Annex 11: </a:t>
            </a:r>
            <a:r>
              <a:rPr lang="sk-SK">
                <a:solidFill>
                  <a:srgbClr val="F08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Consistency</a:t>
            </a:r>
            <a:br>
              <a:rPr lang="de-AT">
                <a:solidFill>
                  <a:srgbClr val="F0813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err="1">
                <a:solidFill>
                  <a:srgbClr val="F08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btw</a:t>
            </a:r>
            <a:r>
              <a:rPr lang="de-AT">
                <a:solidFill>
                  <a:srgbClr val="F08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CEQ, </a:t>
            </a:r>
            <a:r>
              <a:rPr lang="en-AU">
                <a:solidFill>
                  <a:srgbClr val="F08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judgment criteria, result indicators</a:t>
            </a:r>
            <a:endParaRPr lang="sk-SK">
              <a:solidFill>
                <a:srgbClr val="F0813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BCA666B-82EC-9F42-81B4-8AD274795249}" type="slidenum">
              <a:rPr lang="fr-FR" sz="1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</a:t>
            </a:fld>
            <a:endParaRPr lang="fr-FR" sz="1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122" y="7999"/>
            <a:ext cx="2232000" cy="990774"/>
          </a:xfrm>
          <a:prstGeom prst="rect">
            <a:avLst/>
          </a:prstGeom>
        </p:spPr>
      </p:pic>
      <p:sp>
        <p:nvSpPr>
          <p:cNvPr id="13" name="Ovál 4"/>
          <p:cNvSpPr/>
          <p:nvPr/>
        </p:nvSpPr>
        <p:spPr>
          <a:xfrm>
            <a:off x="91836" y="2619502"/>
            <a:ext cx="2292439" cy="2176603"/>
          </a:xfrm>
          <a:prstGeom prst="ellipse">
            <a:avLst/>
          </a:prstGeom>
          <a:solidFill>
            <a:srgbClr val="BE4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latin typeface="Arial" panose="020B0604020202020204" pitchFamily="34" charset="0"/>
                <a:cs typeface="Arial" panose="020B0604020202020204" pitchFamily="34" charset="0"/>
              </a:rPr>
              <a:t>Evaluation questions</a:t>
            </a:r>
          </a:p>
          <a:p>
            <a:pPr algn="ctr"/>
            <a:r>
              <a:rPr lang="en-GB" sz="1400" i="1">
                <a:latin typeface="Arial" panose="020B0604020202020204" pitchFamily="34" charset="0"/>
                <a:cs typeface="Arial" panose="020B0604020202020204" pitchFamily="34" charset="0"/>
              </a:rPr>
              <a:t>Reflect achievements against RD objectives</a:t>
            </a:r>
          </a:p>
        </p:txBody>
      </p:sp>
      <p:sp>
        <p:nvSpPr>
          <p:cNvPr id="14" name="Ovál 5"/>
          <p:cNvSpPr/>
          <p:nvPr/>
        </p:nvSpPr>
        <p:spPr>
          <a:xfrm>
            <a:off x="3414722" y="2611818"/>
            <a:ext cx="2292439" cy="2176603"/>
          </a:xfrm>
          <a:prstGeom prst="ellipse">
            <a:avLst/>
          </a:prstGeom>
          <a:solidFill>
            <a:srgbClr val="F07E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latin typeface="Arial" panose="020B0604020202020204" pitchFamily="34" charset="0"/>
                <a:cs typeface="Arial" panose="020B0604020202020204" pitchFamily="34" charset="0"/>
              </a:rPr>
              <a:t>Judgement criteria </a:t>
            </a:r>
            <a:endParaRPr lang="sk-SK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sk-SK" sz="1400" i="1" err="1">
                <a:latin typeface="Arial" panose="020B0604020202020204" pitchFamily="34" charset="0"/>
                <a:cs typeface="Arial" panose="020B0604020202020204" pitchFamily="34" charset="0"/>
              </a:rPr>
              <a:t>Specify</a:t>
            </a:r>
            <a:r>
              <a:rPr lang="sk-SK" sz="1400" i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400" i="1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sk-SK" sz="1400" i="1">
                <a:latin typeface="Arial" panose="020B0604020202020204" pitchFamily="34" charset="0"/>
                <a:cs typeface="Arial" panose="020B0604020202020204" pitchFamily="34" charset="0"/>
              </a:rPr>
              <a:t> EQ and </a:t>
            </a:r>
            <a:r>
              <a:rPr lang="sk-SK" sz="1400" b="1" i="1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GB" sz="1400" i="1" err="1">
                <a:latin typeface="Arial" panose="020B0604020202020204" pitchFamily="34" charset="0"/>
                <a:cs typeface="Arial" panose="020B0604020202020204" pitchFamily="34" charset="0"/>
              </a:rPr>
              <a:t>efine</a:t>
            </a:r>
            <a:r>
              <a:rPr lang="en-GB" sz="1400" i="1">
                <a:latin typeface="Arial" panose="020B0604020202020204" pitchFamily="34" charset="0"/>
                <a:cs typeface="Arial" panose="020B0604020202020204" pitchFamily="34" charset="0"/>
              </a:rPr>
              <a:t> the success of RD interventions</a:t>
            </a:r>
          </a:p>
        </p:txBody>
      </p:sp>
      <p:sp>
        <p:nvSpPr>
          <p:cNvPr id="15" name="Ovál 6"/>
          <p:cNvSpPr/>
          <p:nvPr/>
        </p:nvSpPr>
        <p:spPr>
          <a:xfrm>
            <a:off x="6720005" y="2619499"/>
            <a:ext cx="2292439" cy="2176603"/>
          </a:xfrm>
          <a:prstGeom prst="ellipse">
            <a:avLst/>
          </a:prstGeom>
          <a:solidFill>
            <a:srgbClr val="F7A8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latin typeface="Arial" panose="020B0604020202020204" pitchFamily="34" charset="0"/>
                <a:cs typeface="Arial" panose="020B0604020202020204" pitchFamily="34" charset="0"/>
              </a:rPr>
              <a:t>Indicators </a:t>
            </a:r>
          </a:p>
          <a:p>
            <a:pPr algn="ctr"/>
            <a:r>
              <a:rPr lang="en-GB" sz="1400" i="1">
                <a:latin typeface="Arial" panose="020B0604020202020204" pitchFamily="34" charset="0"/>
                <a:cs typeface="Arial" panose="020B0604020202020204" pitchFamily="34" charset="0"/>
              </a:rPr>
              <a:t>Measure the success of RD interventions</a:t>
            </a:r>
          </a:p>
        </p:txBody>
      </p:sp>
      <p:sp>
        <p:nvSpPr>
          <p:cNvPr id="16" name="Obojsmerná vodorovná šípka 7"/>
          <p:cNvSpPr/>
          <p:nvPr/>
        </p:nvSpPr>
        <p:spPr>
          <a:xfrm rot="10800000">
            <a:off x="5825697" y="3436494"/>
            <a:ext cx="824248" cy="527250"/>
          </a:xfrm>
          <a:prstGeom prst="leftRightArrow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Šípka doprava 8"/>
          <p:cNvSpPr/>
          <p:nvPr/>
        </p:nvSpPr>
        <p:spPr>
          <a:xfrm>
            <a:off x="2536333" y="3404837"/>
            <a:ext cx="759854" cy="605925"/>
          </a:xfrm>
          <a:prstGeom prst="rightArrow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Bublina v tvare zaobleného obdĺžnika 9"/>
          <p:cNvSpPr/>
          <p:nvPr/>
        </p:nvSpPr>
        <p:spPr>
          <a:xfrm>
            <a:off x="2285165" y="5133189"/>
            <a:ext cx="4434840" cy="1131570"/>
          </a:xfrm>
          <a:prstGeom prst="wedgeRoundRectCallout">
            <a:avLst>
              <a:gd name="adj1" fmla="val 38703"/>
              <a:gd name="adj2" fmla="val -151641"/>
              <a:gd name="adj3" fmla="val 16667"/>
            </a:avLst>
          </a:prstGeom>
          <a:solidFill>
            <a:srgbClr val="DDDDD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BE4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Mutual Consistency between judgment criteria and indicators must be ensured </a:t>
            </a:r>
          </a:p>
        </p:txBody>
      </p:sp>
    </p:spTree>
    <p:extLst>
      <p:ext uri="{BB962C8B-B14F-4D97-AF65-F5344CB8AC3E}">
        <p14:creationId xmlns:p14="http://schemas.microsoft.com/office/powerpoint/2010/main" val="25004317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08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SFC template point 7:</a:t>
            </a:r>
            <a:br>
              <a:rPr lang="en-GB" dirty="0">
                <a:solidFill>
                  <a:srgbClr val="F0813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k-SK" dirty="0">
                <a:solidFill>
                  <a:srgbClr val="F08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AU" dirty="0">
                <a:solidFill>
                  <a:srgbClr val="F08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 applied</a:t>
            </a:r>
            <a:endParaRPr lang="sk-S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Zaoblený obdĺžnik 10"/>
          <p:cNvSpPr/>
          <p:nvPr/>
        </p:nvSpPr>
        <p:spPr>
          <a:xfrm>
            <a:off x="251460" y="2674620"/>
            <a:ext cx="2228850" cy="975360"/>
          </a:xfrm>
          <a:prstGeom prst="roundRect">
            <a:avLst/>
          </a:prstGeom>
          <a:solidFill>
            <a:srgbClr val="6F6F6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Quantitative </a:t>
            </a:r>
          </a:p>
        </p:txBody>
      </p:sp>
      <p:sp>
        <p:nvSpPr>
          <p:cNvPr id="12" name="Zaoblený obdĺžnik 11"/>
          <p:cNvSpPr/>
          <p:nvPr/>
        </p:nvSpPr>
        <p:spPr>
          <a:xfrm>
            <a:off x="251460" y="3802380"/>
            <a:ext cx="2228850" cy="920115"/>
          </a:xfrm>
          <a:prstGeom prst="roundRect">
            <a:avLst/>
          </a:prstGeom>
          <a:solidFill>
            <a:srgbClr val="6F6F6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Qualitative</a:t>
            </a:r>
          </a:p>
        </p:txBody>
      </p:sp>
      <p:sp>
        <p:nvSpPr>
          <p:cNvPr id="13" name="Zaoblený obdĺžnik 12"/>
          <p:cNvSpPr/>
          <p:nvPr/>
        </p:nvSpPr>
        <p:spPr>
          <a:xfrm>
            <a:off x="5406994" y="1217373"/>
            <a:ext cx="3349307" cy="4922364"/>
          </a:xfrm>
          <a:prstGeom prst="roundRect">
            <a:avLst/>
          </a:prstGeom>
          <a:solidFill>
            <a:srgbClr val="DDDDD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rgbClr val="BE4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 indicators values are obtained directly from operation database </a:t>
            </a:r>
          </a:p>
          <a:p>
            <a:endParaRPr lang="sk-SK">
              <a:solidFill>
                <a:srgbClr val="BE4A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>
                <a:solidFill>
                  <a:srgbClr val="BE4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Applied for complementary result indicators and additional indicators, if used to answer the CEQ</a:t>
            </a:r>
          </a:p>
          <a:p>
            <a:endParaRPr lang="sk-SK">
              <a:solidFill>
                <a:srgbClr val="BE4A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>
                <a:solidFill>
                  <a:srgbClr val="BE4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case the same method was used for several indicators, the list of these indicators should be provided</a:t>
            </a:r>
          </a:p>
          <a:p>
            <a:endParaRPr lang="sk-SK">
              <a:solidFill>
                <a:srgbClr val="BE4A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>
                <a:solidFill>
                  <a:srgbClr val="BE4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 is described only ones in the chapter 7 </a:t>
            </a:r>
          </a:p>
        </p:txBody>
      </p:sp>
      <p:sp>
        <p:nvSpPr>
          <p:cNvPr id="14" name="Pravá zložená zátvorka 13"/>
          <p:cNvSpPr/>
          <p:nvPr/>
        </p:nvSpPr>
        <p:spPr>
          <a:xfrm>
            <a:off x="2687288" y="2775585"/>
            <a:ext cx="375951" cy="1748790"/>
          </a:xfrm>
          <a:prstGeom prst="rightBrace">
            <a:avLst/>
          </a:prstGeom>
          <a:ln w="5715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Šípka doľava 14"/>
          <p:cNvSpPr/>
          <p:nvPr/>
        </p:nvSpPr>
        <p:spPr>
          <a:xfrm>
            <a:off x="3270217" y="2595562"/>
            <a:ext cx="1826046" cy="2108835"/>
          </a:xfrm>
          <a:prstGeom prst="leftArrow">
            <a:avLst/>
          </a:prstGeom>
          <a:solidFill>
            <a:srgbClr val="BE4A3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err="1">
                <a:latin typeface="Arial" panose="020B0604020202020204" pitchFamily="34" charset="0"/>
                <a:cs typeface="Arial" panose="020B0604020202020204" pitchFamily="34" charset="0"/>
              </a:rPr>
              <a:t>Rational</a:t>
            </a:r>
            <a:r>
              <a:rPr lang="sk-SK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sk-SK" err="1">
                <a:latin typeface="Arial" panose="020B0604020202020204" pitchFamily="34" charset="0"/>
                <a:cs typeface="Arial" panose="020B0604020202020204" pitchFamily="34" charset="0"/>
              </a:rPr>
              <a:t>Description</a:t>
            </a:r>
            <a:r>
              <a:rPr lang="sk-SK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err="1">
                <a:latin typeface="Arial" panose="020B0604020202020204" pitchFamily="34" charset="0"/>
                <a:cs typeface="Arial" panose="020B0604020202020204" pitchFamily="34" charset="0"/>
              </a:rPr>
              <a:t>Challenges</a:t>
            </a:r>
            <a:r>
              <a:rPr lang="sk-SK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BCA666B-82EC-9F42-81B4-8AD274795249}" type="slidenum">
              <a:rPr lang="fr-FR" sz="1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</a:t>
            </a:fld>
            <a:endParaRPr lang="fr-FR" sz="1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122" y="7999"/>
            <a:ext cx="2232000" cy="99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2064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9045" y="88350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F08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SFC template point 7: </a:t>
            </a:r>
            <a:br>
              <a:rPr lang="en-GB" dirty="0">
                <a:solidFill>
                  <a:srgbClr val="F0813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sk-SK" dirty="0">
                <a:solidFill>
                  <a:srgbClr val="F08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AU" dirty="0" err="1">
                <a:solidFill>
                  <a:srgbClr val="F08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uantitative</a:t>
            </a:r>
            <a:r>
              <a:rPr lang="en-AU" dirty="0">
                <a:solidFill>
                  <a:srgbClr val="F08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values of indicators and data sources </a:t>
            </a:r>
            <a:endParaRPr lang="sk-S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2196522"/>
            <a:ext cx="8229600" cy="4249998"/>
          </a:xfrm>
        </p:spPr>
        <p:txBody>
          <a:bodyPr>
            <a:normAutofit fontScale="70000" lnSpcReduction="20000"/>
          </a:bodyPr>
          <a:lstStyle/>
          <a:p>
            <a:r>
              <a:rPr lang="en-US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indicators used to answer the CEQ are listed: 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sk-SK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err="1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utput</a:t>
            </a:r>
            <a:r>
              <a:rPr lang="en-US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sk-SK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err="1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ommon</a:t>
            </a:r>
            <a:r>
              <a:rPr lang="en-US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results, 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sk-SK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err="1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dditional</a:t>
            </a:r>
            <a:r>
              <a:rPr lang="en-US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sk-SK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err="1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ommon</a:t>
            </a:r>
            <a:r>
              <a:rPr lang="en-US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context</a:t>
            </a:r>
          </a:p>
          <a:p>
            <a:r>
              <a:rPr lang="en-US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Values: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Absolute (output from operation database, some context from EU or national statistics)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Ratio (most of target indicators from operation database)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Calculated values for complementary result indicators and additional indicators)</a:t>
            </a:r>
          </a:p>
          <a:p>
            <a:endParaRPr lang="en-US">
              <a:solidFill>
                <a:srgbClr val="0303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Net/gross – depended on uptake, data sources and method</a:t>
            </a:r>
          </a:p>
          <a:p>
            <a:endParaRPr lang="en-US">
              <a:solidFill>
                <a:srgbClr val="0303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Compulsory R2 – change in agriculture output/AWU</a:t>
            </a:r>
          </a:p>
          <a:p>
            <a:endParaRPr lang="en-US">
              <a:solidFill>
                <a:srgbClr val="0303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>
              <a:solidFill>
                <a:srgbClr val="0303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0">
              <a:buNone/>
            </a:pPr>
            <a:endParaRPr lang="en-US">
              <a:solidFill>
                <a:srgbClr val="0303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BCA666B-82EC-9F42-81B4-8AD274795249}" type="slidenum">
              <a:rPr lang="fr-FR" sz="1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</a:t>
            </a:fld>
            <a:endParaRPr lang="fr-FR" sz="1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122" y="7999"/>
            <a:ext cx="2232000" cy="99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6335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081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F08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SFC template point 7: </a:t>
            </a:r>
            <a:br>
              <a:rPr lang="en-GB" dirty="0">
                <a:solidFill>
                  <a:srgbClr val="F0813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k-SK" dirty="0">
                <a:solidFill>
                  <a:srgbClr val="F08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AU" dirty="0">
                <a:solidFill>
                  <a:srgbClr val="F08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Problems encountered influencing the validity and reliability of evaluation findings </a:t>
            </a:r>
            <a:endParaRPr lang="sk-SK" dirty="0">
              <a:solidFill>
                <a:srgbClr val="F0813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Explain problems faced by the evaluator during the assessment, which might have threatened the reliability and validity of evaluation findings e.g.</a:t>
            </a:r>
            <a:r>
              <a:rPr lang="sk-SK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sk-SK">
              <a:solidFill>
                <a:srgbClr val="0303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err="1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sk-SK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err="1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</a:t>
            </a:r>
            <a:r>
              <a:rPr lang="sk-SK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err="1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</a:t>
            </a:r>
            <a:endParaRPr lang="sk-SK">
              <a:solidFill>
                <a:srgbClr val="0303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k-SK">
              <a:solidFill>
                <a:srgbClr val="0303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GB" err="1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</a:t>
            </a:r>
            <a:r>
              <a:rPr lang="en-GB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information availability </a:t>
            </a:r>
            <a:endParaRPr lang="sk-SK">
              <a:solidFill>
                <a:srgbClr val="0303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k-SK">
              <a:solidFill>
                <a:srgbClr val="0303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err="1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iming</a:t>
            </a:r>
            <a:r>
              <a:rPr lang="en-GB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coordination issues, etc.</a:t>
            </a:r>
            <a:endParaRPr lang="sk-SK">
              <a:solidFill>
                <a:srgbClr val="0303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BCA666B-82EC-9F42-81B4-8AD274795249}" type="slidenum">
              <a:rPr lang="fr-FR" sz="1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</a:t>
            </a:fld>
            <a:endParaRPr lang="fr-FR" sz="1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122" y="7999"/>
            <a:ext cx="2232000" cy="99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653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249" y="86339"/>
            <a:ext cx="8229600" cy="1143000"/>
          </a:xfrm>
        </p:spPr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What does the legal framework </a:t>
            </a:r>
            <a:br>
              <a:rPr lang="en-US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specify?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18849" y="6180726"/>
            <a:ext cx="2133600" cy="365125"/>
          </a:xfrm>
        </p:spPr>
        <p:txBody>
          <a:bodyPr/>
          <a:lstStyle/>
          <a:p>
            <a:fld id="{BBCA666B-82EC-9F42-81B4-8AD274795249}" type="slidenum">
              <a:rPr lang="en-US" sz="1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fld>
            <a:endParaRPr lang="en-US" sz="1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443132" y="2335703"/>
            <a:ext cx="2644726" cy="3305907"/>
          </a:xfrm>
          <a:prstGeom prst="rightArrow">
            <a:avLst/>
          </a:prstGeom>
          <a:solidFill>
            <a:srgbClr val="DDDDD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Article 50.2, 54.1, 54.3,  56.3 of Regulation (EU) No 1303/2013</a:t>
            </a:r>
          </a:p>
          <a:p>
            <a:pPr algn="ctr"/>
            <a:endParaRPr 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3131526" y="2413687"/>
            <a:ext cx="2816763" cy="3305907"/>
          </a:xfrm>
          <a:prstGeom prst="rightArrow">
            <a:avLst/>
          </a:prstGeom>
          <a:solidFill>
            <a:srgbClr val="DDDDD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Article 67, 68, 69, 70, 75.3 of Regulation (EU) No 1305/2013</a:t>
            </a:r>
          </a:p>
          <a:p>
            <a:pPr algn="ctr"/>
            <a:endParaRPr 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6163994" y="2413687"/>
            <a:ext cx="2644726" cy="3305907"/>
          </a:xfrm>
          <a:prstGeom prst="rightArrow">
            <a:avLst/>
          </a:prstGeom>
          <a:solidFill>
            <a:srgbClr val="DDDDD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Article 14, </a:t>
            </a:r>
          </a:p>
          <a:p>
            <a:pPr algn="ctr"/>
            <a:r>
              <a:rPr lang="en-US"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Annex IV, V, VI and VII of Commission implementing regulation (EU) No 808/2014</a:t>
            </a:r>
          </a:p>
          <a:p>
            <a:pPr algn="ctr"/>
            <a:endParaRPr 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756064" y="3379571"/>
            <a:ext cx="520505" cy="429065"/>
          </a:xfrm>
          <a:prstGeom prst="ellipse">
            <a:avLst/>
          </a:prstGeom>
          <a:noFill/>
          <a:ln w="28575">
            <a:solidFill>
              <a:srgbClr val="F7A83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BE4A35"/>
                </a:solidFill>
              </a:ln>
              <a:noFill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229362" y="3364530"/>
            <a:ext cx="520505" cy="429065"/>
          </a:xfrm>
          <a:prstGeom prst="ellipse">
            <a:avLst/>
          </a:prstGeom>
          <a:noFill/>
          <a:ln w="28575">
            <a:solidFill>
              <a:srgbClr val="54639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BE4A35"/>
                </a:solidFill>
              </a:ln>
              <a:noFill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285566" y="3718084"/>
            <a:ext cx="599857" cy="306905"/>
          </a:xfrm>
          <a:prstGeom prst="ellipse">
            <a:avLst/>
          </a:prstGeom>
          <a:noFill/>
          <a:ln w="28575">
            <a:solidFill>
              <a:srgbClr val="F0813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BE4A35"/>
                </a:solidFill>
              </a:ln>
              <a:noFill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009292" y="3419439"/>
            <a:ext cx="417344" cy="429064"/>
          </a:xfrm>
          <a:prstGeom prst="ellipse">
            <a:avLst/>
          </a:prstGeom>
          <a:noFill/>
          <a:ln w="28575">
            <a:solidFill>
              <a:srgbClr val="BE4A3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BE4A35"/>
                </a:solidFill>
              </a:ln>
              <a:noFill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571791" y="3700955"/>
            <a:ext cx="398585" cy="429065"/>
          </a:xfrm>
          <a:prstGeom prst="ellipse">
            <a:avLst/>
          </a:prstGeom>
          <a:noFill/>
          <a:ln w="28575">
            <a:solidFill>
              <a:srgbClr val="8BAB8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BE4A35"/>
                </a:solidFill>
              </a:ln>
              <a:noFill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2805160" y="1150112"/>
            <a:ext cx="1986950" cy="1502997"/>
          </a:xfrm>
          <a:prstGeom prst="wedgeRoundRectCallout">
            <a:avLst>
              <a:gd name="adj1" fmla="val -109763"/>
              <a:gd name="adj2" fmla="val 98227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 2017:common and PS indicators and quantified targets, changes in values of result indicators  </a:t>
            </a:r>
          </a:p>
        </p:txBody>
      </p:sp>
      <p:sp>
        <p:nvSpPr>
          <p:cNvPr id="16" name="Rounded Rectangular Callout 15"/>
          <p:cNvSpPr/>
          <p:nvPr/>
        </p:nvSpPr>
        <p:spPr>
          <a:xfrm>
            <a:off x="50408" y="1382084"/>
            <a:ext cx="2624797" cy="1300639"/>
          </a:xfrm>
          <a:prstGeom prst="wedgeRoundRectCallout">
            <a:avLst>
              <a:gd name="adj1" fmla="val 29928"/>
              <a:gd name="adj2" fmla="val 105824"/>
              <a:gd name="adj3" fmla="val 16667"/>
            </a:avLst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 the design and implementation  of </a:t>
            </a:r>
            <a:r>
              <a:rPr lang="en-US" sz="14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programmes</a:t>
            </a:r>
            <a:r>
              <a:rPr lang="en-US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assess effectiveness and efficiency towards EU2020 targets </a:t>
            </a:r>
          </a:p>
        </p:txBody>
      </p:sp>
      <p:sp>
        <p:nvSpPr>
          <p:cNvPr id="18" name="Oval 17"/>
          <p:cNvSpPr/>
          <p:nvPr/>
        </p:nvSpPr>
        <p:spPr>
          <a:xfrm>
            <a:off x="4350431" y="3404984"/>
            <a:ext cx="417344" cy="429064"/>
          </a:xfrm>
          <a:prstGeom prst="ellipse">
            <a:avLst/>
          </a:prstGeom>
          <a:noFill/>
          <a:ln w="28575">
            <a:solidFill>
              <a:srgbClr val="F0813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BE4A35"/>
                </a:solidFill>
              </a:ln>
              <a:noFill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4680788" y="3438763"/>
            <a:ext cx="417344" cy="429064"/>
          </a:xfrm>
          <a:prstGeom prst="ellipse">
            <a:avLst/>
          </a:prstGeom>
          <a:noFill/>
          <a:ln w="28575">
            <a:solidFill>
              <a:srgbClr val="8BAB8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BE4A35"/>
                </a:solidFill>
              </a:ln>
              <a:noFill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7020946" y="3310997"/>
            <a:ext cx="417344" cy="429064"/>
          </a:xfrm>
          <a:prstGeom prst="ellipse">
            <a:avLst/>
          </a:prstGeom>
          <a:noFill/>
          <a:ln w="28575">
            <a:solidFill>
              <a:srgbClr val="8BAB8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BE4A35"/>
                </a:solidFill>
              </a:ln>
              <a:noFill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7314026" y="3101462"/>
            <a:ext cx="398585" cy="361518"/>
          </a:xfrm>
          <a:prstGeom prst="ellipse">
            <a:avLst/>
          </a:prstGeom>
          <a:noFill/>
          <a:ln w="28575">
            <a:solidFill>
              <a:srgbClr val="BE4A3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BE4A35"/>
                </a:solidFill>
              </a:ln>
              <a:noFill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3990535" y="3797559"/>
            <a:ext cx="559660" cy="332461"/>
          </a:xfrm>
          <a:prstGeom prst="ellipse">
            <a:avLst/>
          </a:prstGeom>
          <a:noFill/>
          <a:ln w="28575">
            <a:solidFill>
              <a:srgbClr val="54639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BE4A35"/>
                </a:solidFill>
              </a:ln>
              <a:noFill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ounded Rectangular Callout 22"/>
          <p:cNvSpPr/>
          <p:nvPr/>
        </p:nvSpPr>
        <p:spPr>
          <a:xfrm>
            <a:off x="4740108" y="1539308"/>
            <a:ext cx="854618" cy="752411"/>
          </a:xfrm>
          <a:prstGeom prst="wedgeRoundRectCallout">
            <a:avLst>
              <a:gd name="adj1" fmla="val -104373"/>
              <a:gd name="adj2" fmla="val 200527"/>
              <a:gd name="adj3" fmla="val 16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M&amp;E system </a:t>
            </a:r>
          </a:p>
        </p:txBody>
      </p:sp>
      <p:sp>
        <p:nvSpPr>
          <p:cNvPr id="24" name="Rounded Rectangular Callout 23"/>
          <p:cNvSpPr/>
          <p:nvPr/>
        </p:nvSpPr>
        <p:spPr>
          <a:xfrm>
            <a:off x="5630007" y="1244632"/>
            <a:ext cx="2178148" cy="1057128"/>
          </a:xfrm>
          <a:prstGeom prst="wedgeRoundRectCallout">
            <a:avLst>
              <a:gd name="adj1" fmla="val -92362"/>
              <a:gd name="adj2" fmla="val 159457"/>
              <a:gd name="adj3" fmla="val 16667"/>
            </a:avLst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Demonstrate achievements, to better targeted support, support a common learning</a:t>
            </a:r>
          </a:p>
        </p:txBody>
      </p:sp>
      <p:sp>
        <p:nvSpPr>
          <p:cNvPr id="25" name="Oval 24"/>
          <p:cNvSpPr/>
          <p:nvPr/>
        </p:nvSpPr>
        <p:spPr>
          <a:xfrm>
            <a:off x="7410154" y="3327747"/>
            <a:ext cx="321215" cy="429064"/>
          </a:xfrm>
          <a:prstGeom prst="ellipse">
            <a:avLst/>
          </a:prstGeom>
          <a:noFill/>
          <a:ln w="28575">
            <a:solidFill>
              <a:srgbClr val="8BAB8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BE4A35"/>
                </a:solidFill>
              </a:ln>
              <a:noFill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7592678" y="3289020"/>
            <a:ext cx="417344" cy="429064"/>
          </a:xfrm>
          <a:prstGeom prst="ellipse">
            <a:avLst/>
          </a:prstGeom>
          <a:noFill/>
          <a:ln w="28575">
            <a:solidFill>
              <a:srgbClr val="6F6F6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BE4A35"/>
                </a:solidFill>
              </a:ln>
              <a:noFill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ounded Rectangular Callout 26"/>
          <p:cNvSpPr/>
          <p:nvPr/>
        </p:nvSpPr>
        <p:spPr>
          <a:xfrm>
            <a:off x="6375001" y="2398980"/>
            <a:ext cx="1056241" cy="718526"/>
          </a:xfrm>
          <a:prstGeom prst="wedgeRoundRectCallout">
            <a:avLst>
              <a:gd name="adj1" fmla="val -166479"/>
              <a:gd name="adj2" fmla="val 118709"/>
              <a:gd name="adj3" fmla="val 16667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 indicators </a:t>
            </a:r>
          </a:p>
        </p:txBody>
      </p:sp>
      <p:sp>
        <p:nvSpPr>
          <p:cNvPr id="28" name="Rounded Rectangular Callout 27"/>
          <p:cNvSpPr/>
          <p:nvPr/>
        </p:nvSpPr>
        <p:spPr>
          <a:xfrm>
            <a:off x="3496314" y="5057247"/>
            <a:ext cx="1161757" cy="732747"/>
          </a:xfrm>
          <a:prstGeom prst="wedgeRoundRectCallout">
            <a:avLst>
              <a:gd name="adj1" fmla="val -36598"/>
              <a:gd name="adj2" fmla="val -180963"/>
              <a:gd name="adj3" fmla="val 16667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Electronic information  system </a:t>
            </a:r>
          </a:p>
        </p:txBody>
      </p:sp>
      <p:sp>
        <p:nvSpPr>
          <p:cNvPr id="29" name="Rounded Rectangular Callout 28"/>
          <p:cNvSpPr/>
          <p:nvPr/>
        </p:nvSpPr>
        <p:spPr>
          <a:xfrm>
            <a:off x="3571791" y="4446020"/>
            <a:ext cx="1066214" cy="365629"/>
          </a:xfrm>
          <a:prstGeom prst="wedgeRoundRectCallout">
            <a:avLst>
              <a:gd name="adj1" fmla="val 22666"/>
              <a:gd name="adj2" fmla="val -131650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 2017 </a:t>
            </a:r>
          </a:p>
        </p:txBody>
      </p:sp>
      <p:sp>
        <p:nvSpPr>
          <p:cNvPr id="30" name="Rounded Rectangular Callout 29"/>
          <p:cNvSpPr/>
          <p:nvPr/>
        </p:nvSpPr>
        <p:spPr>
          <a:xfrm>
            <a:off x="7886108" y="1227891"/>
            <a:ext cx="1207483" cy="865497"/>
          </a:xfrm>
          <a:prstGeom prst="wedgeRoundRectCallout">
            <a:avLst>
              <a:gd name="adj1" fmla="val -71269"/>
              <a:gd name="adj2" fmla="val 171309"/>
              <a:gd name="adj3" fmla="val 16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 M&amp;E system (CMES)</a:t>
            </a:r>
          </a:p>
        </p:txBody>
      </p:sp>
      <p:sp>
        <p:nvSpPr>
          <p:cNvPr id="31" name="Rounded Rectangular Callout 30"/>
          <p:cNvSpPr/>
          <p:nvPr/>
        </p:nvSpPr>
        <p:spPr>
          <a:xfrm>
            <a:off x="4913728" y="4983830"/>
            <a:ext cx="1034561" cy="557161"/>
          </a:xfrm>
          <a:prstGeom prst="wedgeRoundRectCallout">
            <a:avLst>
              <a:gd name="adj1" fmla="val 153143"/>
              <a:gd name="adj2" fmla="val -299026"/>
              <a:gd name="adj3" fmla="val 16667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 indicators </a:t>
            </a:r>
          </a:p>
        </p:txBody>
      </p:sp>
      <p:sp>
        <p:nvSpPr>
          <p:cNvPr id="33" name="Rounded Rectangular Callout 32"/>
          <p:cNvSpPr/>
          <p:nvPr/>
        </p:nvSpPr>
        <p:spPr>
          <a:xfrm>
            <a:off x="7712611" y="5227437"/>
            <a:ext cx="1380980" cy="1098432"/>
          </a:xfrm>
          <a:prstGeom prst="wedgeRoundRectCallout">
            <a:avLst>
              <a:gd name="adj1" fmla="val -37731"/>
              <a:gd name="adj2" fmla="val -190766"/>
              <a:gd name="adj3" fmla="val 16667"/>
            </a:avLst>
          </a:prstGeom>
          <a:ln>
            <a:solidFill>
              <a:srgbClr val="6F6F6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Technical support for CMES (guidance)</a:t>
            </a:r>
          </a:p>
        </p:txBody>
      </p:sp>
      <p:sp>
        <p:nvSpPr>
          <p:cNvPr id="34" name="Oval 33"/>
          <p:cNvSpPr/>
          <p:nvPr/>
        </p:nvSpPr>
        <p:spPr>
          <a:xfrm>
            <a:off x="7083078" y="3577097"/>
            <a:ext cx="417344" cy="429064"/>
          </a:xfrm>
          <a:prstGeom prst="ellipse">
            <a:avLst/>
          </a:prstGeom>
          <a:noFill/>
          <a:ln w="28575">
            <a:solidFill>
              <a:srgbClr val="54639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BE4A35"/>
                </a:solidFill>
              </a:ln>
              <a:noFill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ounded Rectangular Callout 34"/>
          <p:cNvSpPr/>
          <p:nvPr/>
        </p:nvSpPr>
        <p:spPr>
          <a:xfrm>
            <a:off x="4806120" y="5723201"/>
            <a:ext cx="1508758" cy="732747"/>
          </a:xfrm>
          <a:prstGeom prst="wedgeRoundRectCallout">
            <a:avLst>
              <a:gd name="adj1" fmla="val 107071"/>
              <a:gd name="adj2" fmla="val -288145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Structure  and content of the AIR </a:t>
            </a:r>
            <a:r>
              <a:rPr lang="en-US" sz="14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incl.point</a:t>
            </a:r>
            <a:r>
              <a:rPr lang="en-US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</a:t>
            </a:r>
          </a:p>
        </p:txBody>
      </p:sp>
      <p:sp>
        <p:nvSpPr>
          <p:cNvPr id="32" name="Rounded Rectangular Callout 31"/>
          <p:cNvSpPr/>
          <p:nvPr/>
        </p:nvSpPr>
        <p:spPr>
          <a:xfrm>
            <a:off x="6375001" y="5255487"/>
            <a:ext cx="1209828" cy="925239"/>
          </a:xfrm>
          <a:prstGeom prst="wedgeRoundRectCallout">
            <a:avLst>
              <a:gd name="adj1" fmla="val 54134"/>
              <a:gd name="adj2" fmla="val -213678"/>
              <a:gd name="adj3" fmla="val 16667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 evaluation questions for RD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122" y="7999"/>
            <a:ext cx="2232000" cy="990774"/>
          </a:xfrm>
          <a:prstGeom prst="rect">
            <a:avLst/>
          </a:prstGeom>
        </p:spPr>
      </p:pic>
      <p:sp>
        <p:nvSpPr>
          <p:cNvPr id="37" name="Slide Number Placeholder 3"/>
          <p:cNvSpPr txBox="1">
            <a:spLocks/>
          </p:cNvSpPr>
          <p:nvPr/>
        </p:nvSpPr>
        <p:spPr>
          <a:xfrm>
            <a:off x="6676030" y="63664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BCA666B-82EC-9F42-81B4-8AD274795249}" type="slidenum">
              <a:rPr lang="en-US" sz="1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4</a:t>
            </a:fld>
            <a:endParaRPr lang="en-US" sz="1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Oval 10"/>
          <p:cNvSpPr/>
          <p:nvPr/>
        </p:nvSpPr>
        <p:spPr>
          <a:xfrm>
            <a:off x="748426" y="3724901"/>
            <a:ext cx="599857" cy="306905"/>
          </a:xfrm>
          <a:prstGeom prst="ellipse">
            <a:avLst/>
          </a:prstGeom>
          <a:noFill/>
          <a:ln w="28575">
            <a:solidFill>
              <a:srgbClr val="F0813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BE4A35"/>
                </a:solidFill>
              </a:ln>
              <a:noFill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ounded Rectangular Callout 16"/>
          <p:cNvSpPr/>
          <p:nvPr/>
        </p:nvSpPr>
        <p:spPr>
          <a:xfrm>
            <a:off x="1542835" y="5629257"/>
            <a:ext cx="2178148" cy="1274685"/>
          </a:xfrm>
          <a:prstGeom prst="wedgeRoundRectCallout">
            <a:avLst>
              <a:gd name="adj1" fmla="val -66909"/>
              <a:gd name="adj2" fmla="val -173221"/>
              <a:gd name="adj3" fmla="val 16667"/>
            </a:avLst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 is carried out by internal or external experts independent of </a:t>
            </a:r>
            <a:r>
              <a:rPr lang="en-US" sz="14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authorities </a:t>
            </a:r>
          </a:p>
        </p:txBody>
      </p:sp>
      <p:sp>
        <p:nvSpPr>
          <p:cNvPr id="17" name="Rounded Rectangular Callout 16"/>
          <p:cNvSpPr/>
          <p:nvPr/>
        </p:nvSpPr>
        <p:spPr>
          <a:xfrm>
            <a:off x="108915" y="4501968"/>
            <a:ext cx="2178148" cy="1274685"/>
          </a:xfrm>
          <a:prstGeom prst="wedgeRoundRectCallout">
            <a:avLst>
              <a:gd name="adj1" fmla="val 18858"/>
              <a:gd name="adj2" fmla="val -86830"/>
              <a:gd name="adj3" fmla="val 16667"/>
            </a:avLst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 during PP: assessment of effectiveness and efficiency based on the evaluation plan</a:t>
            </a:r>
          </a:p>
        </p:txBody>
      </p:sp>
    </p:spTree>
    <p:extLst>
      <p:ext uri="{BB962C8B-B14F-4D97-AF65-F5344CB8AC3E}">
        <p14:creationId xmlns:p14="http://schemas.microsoft.com/office/powerpoint/2010/main" val="2978132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3" grpId="0" animBg="1"/>
      <p:bldP spid="34" grpId="0" animBg="1"/>
      <p:bldP spid="35" grpId="0" animBg="1"/>
      <p:bldP spid="32" grpId="0" animBg="1"/>
      <p:bldP spid="38" grpId="0" animBg="1"/>
      <p:bldP spid="39" grpId="0" animBg="1"/>
      <p:bldP spid="1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08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SFC template point 7: </a:t>
            </a:r>
            <a:br>
              <a:rPr lang="en-GB" dirty="0">
                <a:solidFill>
                  <a:srgbClr val="F0813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k-SK" dirty="0">
                <a:solidFill>
                  <a:srgbClr val="F08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en-AU" dirty="0">
                <a:solidFill>
                  <a:srgbClr val="F08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 to evaluation question</a:t>
            </a:r>
            <a:r>
              <a:rPr lang="sk-SK" dirty="0">
                <a:solidFill>
                  <a:srgbClr val="F08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  <a:r>
              <a:rPr lang="en-AU" dirty="0">
                <a:solidFill>
                  <a:srgbClr val="F08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sk-SK" dirty="0">
              <a:solidFill>
                <a:srgbClr val="F0813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2196523"/>
            <a:ext cx="8229600" cy="343846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....can be provided based on:</a:t>
            </a:r>
          </a:p>
          <a:p>
            <a:endParaRPr lang="en-US">
              <a:solidFill>
                <a:srgbClr val="0303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Expert judgment (e.g. using the theory of change)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Qualitative research (e.g. asking stakeholders)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Quantitative and qualitative evidence (collecting data and information from beneficiaries and non-beneficiaries)  taking in consideration what would happen without the </a:t>
            </a:r>
            <a:r>
              <a:rPr lang="en-US" err="1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>
              <a:solidFill>
                <a:srgbClr val="0303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548640" y="5672505"/>
            <a:ext cx="8595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BE4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Robust answer can only be based on the evidence! 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BCA666B-82EC-9F42-81B4-8AD274795249}" type="slidenum">
              <a:rPr lang="fr-FR" sz="1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fld>
            <a:endParaRPr lang="fr-FR" sz="1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122" y="7999"/>
            <a:ext cx="2232000" cy="99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9816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rgbClr val="F08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SFC template point 7: </a:t>
            </a:r>
            <a:br>
              <a:rPr lang="en-GB" dirty="0">
                <a:solidFill>
                  <a:srgbClr val="F0813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7. Conclusions and recommendations </a:t>
            </a:r>
          </a:p>
        </p:txBody>
      </p:sp>
      <p:sp>
        <p:nvSpPr>
          <p:cNvPr id="5" name="Šípka doprava 4"/>
          <p:cNvSpPr/>
          <p:nvPr/>
        </p:nvSpPr>
        <p:spPr>
          <a:xfrm>
            <a:off x="262890" y="2313344"/>
            <a:ext cx="2091690" cy="2446020"/>
          </a:xfrm>
          <a:prstGeom prst="rightArrow">
            <a:avLst/>
          </a:prstGeom>
          <a:solidFill>
            <a:srgbClr val="F7A83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 findings </a:t>
            </a:r>
          </a:p>
        </p:txBody>
      </p:sp>
      <p:sp>
        <p:nvSpPr>
          <p:cNvPr id="6" name="Šípka doprava 5"/>
          <p:cNvSpPr/>
          <p:nvPr/>
        </p:nvSpPr>
        <p:spPr>
          <a:xfrm>
            <a:off x="2480310" y="2313344"/>
            <a:ext cx="2091690" cy="2446020"/>
          </a:xfrm>
          <a:prstGeom prst="rightArrow">
            <a:avLst/>
          </a:prstGeom>
          <a:solidFill>
            <a:srgbClr val="F07E3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 to evaluation question</a:t>
            </a:r>
          </a:p>
        </p:txBody>
      </p:sp>
      <p:sp>
        <p:nvSpPr>
          <p:cNvPr id="7" name="Šípka doprava 6"/>
          <p:cNvSpPr/>
          <p:nvPr/>
        </p:nvSpPr>
        <p:spPr>
          <a:xfrm>
            <a:off x="4697730" y="2313344"/>
            <a:ext cx="2091690" cy="2446020"/>
          </a:xfrm>
          <a:prstGeom prst="rightArrow">
            <a:avLst/>
          </a:prstGeom>
          <a:solidFill>
            <a:srgbClr val="BE4A3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 </a:t>
            </a:r>
          </a:p>
        </p:txBody>
      </p:sp>
      <p:sp>
        <p:nvSpPr>
          <p:cNvPr id="8" name="Šípka doprava 7"/>
          <p:cNvSpPr/>
          <p:nvPr/>
        </p:nvSpPr>
        <p:spPr>
          <a:xfrm>
            <a:off x="6915150" y="2313344"/>
            <a:ext cx="1988820" cy="2446020"/>
          </a:xfrm>
          <a:prstGeom prst="rightArrow">
            <a:avLst/>
          </a:prstGeom>
          <a:solidFill>
            <a:srgbClr val="DDDDD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>
                <a:solidFill>
                  <a:srgbClr val="BE4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Recommendations</a:t>
            </a:r>
          </a:p>
        </p:txBody>
      </p:sp>
      <p:sp>
        <p:nvSpPr>
          <p:cNvPr id="10" name="Zaoblený obdĺžnik 9"/>
          <p:cNvSpPr/>
          <p:nvPr/>
        </p:nvSpPr>
        <p:spPr>
          <a:xfrm>
            <a:off x="965835" y="5383530"/>
            <a:ext cx="7212330" cy="571500"/>
          </a:xfrm>
          <a:prstGeom prst="roundRect">
            <a:avLst/>
          </a:prstGeom>
          <a:solidFill>
            <a:srgbClr val="DDDDD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every conclusions from evaluation are the basis for recommendations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BCA666B-82EC-9F42-81B4-8AD274795249}" type="slidenum">
              <a:rPr lang="fr-FR" sz="1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</a:t>
            </a:fld>
            <a:endParaRPr lang="fr-FR" sz="1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122" y="7999"/>
            <a:ext cx="2232000" cy="99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0444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49216"/>
            <a:ext cx="8229600" cy="1143000"/>
          </a:xfrm>
        </p:spPr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sk-SK" err="1">
                <a:latin typeface="Arial" panose="020B0604020202020204" pitchFamily="34" charset="0"/>
                <a:cs typeface="Arial" panose="020B0604020202020204" pitchFamily="34" charset="0"/>
              </a:rPr>
              <a:t>rogramme</a:t>
            </a:r>
            <a:r>
              <a:rPr lang="sk-SK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err="1">
                <a:latin typeface="Arial" panose="020B0604020202020204" pitchFamily="34" charset="0"/>
                <a:cs typeface="Arial" panose="020B0604020202020204" pitchFamily="34" charset="0"/>
              </a:rPr>
              <a:t>specific</a:t>
            </a:r>
            <a:r>
              <a:rPr lang="sk-SK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err="1"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  <a:r>
              <a:rPr lang="sk-SK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err="1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sk-SK">
                <a:latin typeface="Arial" panose="020B0604020202020204" pitchFamily="34" charset="0"/>
                <a:cs typeface="Arial" panose="020B0604020202020204" pitchFamily="34" charset="0"/>
              </a:rPr>
              <a:t> (PSEQ)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solidFill>
            <a:srgbClr val="DDDDDD"/>
          </a:solidFill>
          <a:ln>
            <a:noFill/>
          </a:ln>
        </p:spPr>
        <p:txBody>
          <a:bodyPr>
            <a:normAutofit lnSpcReduction="10000"/>
          </a:bodyPr>
          <a:lstStyle/>
          <a:p>
            <a:pPr lvl="0" algn="just"/>
            <a:r>
              <a:rPr lang="en-US" sz="2200" err="1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Programe</a:t>
            </a:r>
            <a:r>
              <a:rPr lang="en-US" sz="2200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specific focus area: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200">
              <a:solidFill>
                <a:srgbClr val="0303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(territorial) priorities are not covered by existing FA and CEQs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200">
              <a:solidFill>
                <a:srgbClr val="0303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200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CEQs do not capture the full range of achievements of objectives of the </a:t>
            </a:r>
            <a:r>
              <a:rPr lang="en-US" sz="2200" err="1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sz="2200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 focus area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endParaRPr lang="en-US">
              <a:solidFill>
                <a:srgbClr val="0303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>
              <a:solidFill>
                <a:srgbClr val="0303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endParaRPr lang="en-US">
              <a:solidFill>
                <a:srgbClr val="0303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ástupný symbol textu 5"/>
          <p:cNvSpPr>
            <a:spLocks noGrp="1"/>
          </p:cNvSpPr>
          <p:nvPr>
            <p:ph type="body" sz="quarter" idx="3"/>
          </p:nvPr>
        </p:nvSpPr>
        <p:spPr>
          <a:xfrm>
            <a:off x="457201" y="1789102"/>
            <a:ext cx="8229600" cy="639762"/>
          </a:xfrm>
        </p:spPr>
        <p:txBody>
          <a:bodyPr/>
          <a:lstStyle/>
          <a:p>
            <a:r>
              <a:rPr lang="sk-SK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  <a:r>
              <a:rPr lang="en-GB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formulated in Member States, </a:t>
            </a:r>
            <a:r>
              <a:rPr lang="sk-SK" err="1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n-GB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7" name="Zástupný symbol obsahu 6"/>
          <p:cNvSpPr>
            <a:spLocks noGrp="1"/>
          </p:cNvSpPr>
          <p:nvPr>
            <p:ph sz="quarter" idx="4"/>
          </p:nvPr>
        </p:nvSpPr>
        <p:spPr>
          <a:solidFill>
            <a:srgbClr val="DDDDDD"/>
          </a:solidFill>
          <a:ln>
            <a:noFill/>
          </a:ln>
        </p:spPr>
        <p:txBody>
          <a:bodyPr>
            <a:normAutofit fontScale="85000" lnSpcReduction="10000"/>
          </a:bodyPr>
          <a:lstStyle/>
          <a:p>
            <a:r>
              <a:rPr lang="en-US" err="1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specific evaluation topic: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>
              <a:solidFill>
                <a:srgbClr val="0303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 evaluation topics  are included in the evaluation plan (e.g. RDP delivery, administration etc.)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>
              <a:solidFill>
                <a:srgbClr val="0303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err="1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shows potential indirect, secondary, unexpected or negative effects and imply new evaluation topic </a:t>
            </a:r>
          </a:p>
          <a:p>
            <a:endParaRPr lang="en-US"/>
          </a:p>
        </p:txBody>
      </p:sp>
      <p:sp>
        <p:nvSpPr>
          <p:cNvPr id="5" name="Zástupný objekt pre číslo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A666B-82EC-9F42-81B4-8AD274795249}" type="slidenum">
              <a:rPr lang="fr-FR" sz="1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</a:t>
            </a:fld>
            <a:endParaRPr lang="fr-FR" sz="1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122" y="7999"/>
            <a:ext cx="2232000" cy="99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574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Structure of </a:t>
            </a:r>
            <a:r>
              <a:rPr lang="sk-SK">
                <a:latin typeface="Arial" panose="020B0604020202020204" pitchFamily="34" charset="0"/>
                <a:cs typeface="Arial" panose="020B0604020202020204" pitchFamily="34" charset="0"/>
              </a:rPr>
              <a:t>AIR 2017 SFC template – </a:t>
            </a:r>
            <a:br>
              <a:rPr lang="en-GB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k-SK">
                <a:latin typeface="Arial" panose="020B0604020202020204" pitchFamily="34" charset="0"/>
                <a:cs typeface="Arial" panose="020B0604020202020204" pitchFamily="34" charset="0"/>
              </a:rPr>
              <a:t>point 7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– PSEQ related to FA</a:t>
            </a:r>
            <a:endParaRPr 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457200" y="1859358"/>
            <a:ext cx="8229600" cy="4496992"/>
          </a:xfrm>
        </p:spPr>
        <p:txBody>
          <a:bodyPr>
            <a:normAutofit fontScale="92500" lnSpcReduction="20000"/>
          </a:bodyPr>
          <a:lstStyle/>
          <a:p>
            <a:r>
              <a:rPr lang="en-AU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 specific evaluation question - title</a:t>
            </a:r>
          </a:p>
          <a:p>
            <a:endParaRPr lang="en-AU">
              <a:solidFill>
                <a:srgbClr val="0303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AU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Rational </a:t>
            </a:r>
          </a:p>
          <a:p>
            <a:pPr marL="457200" indent="-457200">
              <a:buFont typeface="+mj-lt"/>
              <a:buAutoNum type="arabicPeriod"/>
            </a:pPr>
            <a:r>
              <a:rPr lang="sk-SK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 of </a:t>
            </a:r>
            <a:r>
              <a:rPr lang="sk-SK" err="1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measures</a:t>
            </a:r>
            <a:r>
              <a:rPr lang="sk-SK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err="1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contributing</a:t>
            </a:r>
            <a:r>
              <a:rPr lang="sk-SK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sk-SK" err="1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sk-SK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FA (</a:t>
            </a:r>
            <a:r>
              <a:rPr lang="sk-SK" err="1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sk-SK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step </a:t>
            </a:r>
            <a:r>
              <a:rPr lang="sk-SK" err="1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sk-SK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err="1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excluded</a:t>
            </a:r>
            <a:r>
              <a:rPr lang="sk-SK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err="1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sk-SK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PSEQ </a:t>
            </a:r>
            <a:r>
              <a:rPr lang="sk-SK" err="1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related</a:t>
            </a:r>
            <a:r>
              <a:rPr lang="sk-SK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sk-SK" err="1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evaluatioin</a:t>
            </a:r>
            <a:r>
              <a:rPr lang="sk-SK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err="1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topic</a:t>
            </a:r>
            <a:r>
              <a:rPr lang="sk-SK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AU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 between judgment criteria, indicators used to answer </a:t>
            </a:r>
            <a:r>
              <a:rPr lang="sk-SK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PSEQ</a:t>
            </a:r>
          </a:p>
          <a:p>
            <a:pPr marL="457200" indent="-457200">
              <a:buFont typeface="+mj-lt"/>
              <a:buAutoNum type="arabicPeriod"/>
            </a:pPr>
            <a:r>
              <a:rPr lang="en-AU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 applied</a:t>
            </a:r>
            <a:endParaRPr lang="sk-SK">
              <a:solidFill>
                <a:srgbClr val="0303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sk-SK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AU" err="1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uantitative</a:t>
            </a:r>
            <a:r>
              <a:rPr lang="en-AU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values of indicators and data sources </a:t>
            </a:r>
          </a:p>
          <a:p>
            <a:pPr marL="457200" indent="-457200">
              <a:buFont typeface="+mj-lt"/>
              <a:buAutoNum type="arabicPeriod"/>
            </a:pPr>
            <a:r>
              <a:rPr lang="en-AU" i="1">
                <a:solidFill>
                  <a:srgbClr val="5782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Problems encountered influencing the validity  and reliability of evaluation findings </a:t>
            </a:r>
          </a:p>
          <a:p>
            <a:pPr marL="457200" indent="-457200">
              <a:buFont typeface="+mj-lt"/>
              <a:buAutoNum type="arabicPeriod"/>
            </a:pPr>
            <a:r>
              <a:rPr lang="en-AU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 to evaluation question </a:t>
            </a:r>
            <a:endParaRPr lang="sk-SK">
              <a:solidFill>
                <a:srgbClr val="0303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AU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 and </a:t>
            </a:r>
            <a:r>
              <a:rPr lang="en-AU" i="1">
                <a:solidFill>
                  <a:srgbClr val="5782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recommendation</a:t>
            </a:r>
            <a:r>
              <a:rPr lang="sk-SK" i="1">
                <a:solidFill>
                  <a:srgbClr val="5782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en-AU" i="1">
              <a:solidFill>
                <a:srgbClr val="5782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AU">
              <a:solidFill>
                <a:srgbClr val="0303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AU">
              <a:solidFill>
                <a:srgbClr val="0303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A666B-82EC-9F42-81B4-8AD274795249}" type="slidenum">
              <a:rPr lang="fr-FR" sz="1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</a:t>
            </a:fld>
            <a:endParaRPr lang="fr-FR" sz="1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122" y="7999"/>
            <a:ext cx="2232000" cy="99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919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1050034"/>
              </p:ext>
            </p:extLst>
          </p:nvPr>
        </p:nvGraphicFramePr>
        <p:xfrm>
          <a:off x="0" y="322826"/>
          <a:ext cx="9143997" cy="6570605"/>
        </p:xfrm>
        <a:graphic>
          <a:graphicData uri="http://schemas.openxmlformats.org/drawingml/2006/table">
            <a:tbl>
              <a:tblPr firstRow="1" firstCol="1" bandRow="1"/>
              <a:tblGrid>
                <a:gridCol w="1523998">
                  <a:extLst>
                    <a:ext uri="{9D8B030D-6E8A-4147-A177-3AD203B41FA5}">
                      <a16:colId xmlns:a16="http://schemas.microsoft.com/office/drawing/2014/main" val="2719004427"/>
                    </a:ext>
                  </a:extLst>
                </a:gridCol>
                <a:gridCol w="560829">
                  <a:extLst>
                    <a:ext uri="{9D8B030D-6E8A-4147-A177-3AD203B41FA5}">
                      <a16:colId xmlns:a16="http://schemas.microsoft.com/office/drawing/2014/main" val="2056089543"/>
                    </a:ext>
                  </a:extLst>
                </a:gridCol>
                <a:gridCol w="95982">
                  <a:extLst>
                    <a:ext uri="{9D8B030D-6E8A-4147-A177-3AD203B41FA5}">
                      <a16:colId xmlns:a16="http://schemas.microsoft.com/office/drawing/2014/main" val="2346068866"/>
                    </a:ext>
                  </a:extLst>
                </a:gridCol>
                <a:gridCol w="578707">
                  <a:extLst>
                    <a:ext uri="{9D8B030D-6E8A-4147-A177-3AD203B41FA5}">
                      <a16:colId xmlns:a16="http://schemas.microsoft.com/office/drawing/2014/main" val="3193952057"/>
                    </a:ext>
                  </a:extLst>
                </a:gridCol>
                <a:gridCol w="578707">
                  <a:extLst>
                    <a:ext uri="{9D8B030D-6E8A-4147-A177-3AD203B41FA5}">
                      <a16:colId xmlns:a16="http://schemas.microsoft.com/office/drawing/2014/main" val="2477914310"/>
                    </a:ext>
                  </a:extLst>
                </a:gridCol>
                <a:gridCol w="559774">
                  <a:extLst>
                    <a:ext uri="{9D8B030D-6E8A-4147-A177-3AD203B41FA5}">
                      <a16:colId xmlns:a16="http://schemas.microsoft.com/office/drawing/2014/main" val="2421473145"/>
                    </a:ext>
                  </a:extLst>
                </a:gridCol>
                <a:gridCol w="47020">
                  <a:extLst>
                    <a:ext uri="{9D8B030D-6E8A-4147-A177-3AD203B41FA5}">
                      <a16:colId xmlns:a16="http://schemas.microsoft.com/office/drawing/2014/main" val="2515795276"/>
                    </a:ext>
                  </a:extLst>
                </a:gridCol>
                <a:gridCol w="578707">
                  <a:extLst>
                    <a:ext uri="{9D8B030D-6E8A-4147-A177-3AD203B41FA5}">
                      <a16:colId xmlns:a16="http://schemas.microsoft.com/office/drawing/2014/main" val="635037519"/>
                    </a:ext>
                  </a:extLst>
                </a:gridCol>
                <a:gridCol w="578707">
                  <a:extLst>
                    <a:ext uri="{9D8B030D-6E8A-4147-A177-3AD203B41FA5}">
                      <a16:colId xmlns:a16="http://schemas.microsoft.com/office/drawing/2014/main" val="1519343807"/>
                    </a:ext>
                  </a:extLst>
                </a:gridCol>
                <a:gridCol w="559774">
                  <a:extLst>
                    <a:ext uri="{9D8B030D-6E8A-4147-A177-3AD203B41FA5}">
                      <a16:colId xmlns:a16="http://schemas.microsoft.com/office/drawing/2014/main" val="574945188"/>
                    </a:ext>
                  </a:extLst>
                </a:gridCol>
                <a:gridCol w="95982">
                  <a:extLst>
                    <a:ext uri="{9D8B030D-6E8A-4147-A177-3AD203B41FA5}">
                      <a16:colId xmlns:a16="http://schemas.microsoft.com/office/drawing/2014/main" val="3079022526"/>
                    </a:ext>
                  </a:extLst>
                </a:gridCol>
                <a:gridCol w="578707">
                  <a:extLst>
                    <a:ext uri="{9D8B030D-6E8A-4147-A177-3AD203B41FA5}">
                      <a16:colId xmlns:a16="http://schemas.microsoft.com/office/drawing/2014/main" val="663635480"/>
                    </a:ext>
                  </a:extLst>
                </a:gridCol>
                <a:gridCol w="578707">
                  <a:extLst>
                    <a:ext uri="{9D8B030D-6E8A-4147-A177-3AD203B41FA5}">
                      <a16:colId xmlns:a16="http://schemas.microsoft.com/office/drawing/2014/main" val="975508866"/>
                    </a:ext>
                  </a:extLst>
                </a:gridCol>
                <a:gridCol w="558951">
                  <a:extLst>
                    <a:ext uri="{9D8B030D-6E8A-4147-A177-3AD203B41FA5}">
                      <a16:colId xmlns:a16="http://schemas.microsoft.com/office/drawing/2014/main" val="4263410257"/>
                    </a:ext>
                  </a:extLst>
                </a:gridCol>
                <a:gridCol w="1669445">
                  <a:extLst>
                    <a:ext uri="{9D8B030D-6E8A-4147-A177-3AD203B41FA5}">
                      <a16:colId xmlns:a16="http://schemas.microsoft.com/office/drawing/2014/main" val="1235029653"/>
                    </a:ext>
                  </a:extLst>
                </a:gridCol>
              </a:tblGrid>
              <a:tr h="230045">
                <a:tc gridSpan="15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15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Programme specific evaluation question</a:t>
                      </a:r>
                      <a:r>
                        <a:rPr lang="en-GB" sz="11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(title and number):</a:t>
                      </a:r>
                      <a:endParaRPr lang="en-US" sz="11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6448" marR="26448" marT="57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3262068"/>
                  </a:ext>
                </a:extLst>
              </a:tr>
              <a:tr h="200580">
                <a:tc gridSpan="15"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en-US" sz="115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 Rational of the </a:t>
                      </a:r>
                      <a:r>
                        <a:rPr lang="en-US" sz="1150" b="1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programme</a:t>
                      </a:r>
                      <a:r>
                        <a:rPr lang="en-US" sz="115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specific FA </a:t>
                      </a:r>
                      <a:endParaRPr lang="en-US" sz="11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6448" marR="26448" marT="57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7819001"/>
                  </a:ext>
                </a:extLst>
              </a:tr>
              <a:tr h="782530">
                <a:tc gridSpan="15"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en-US" sz="115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 Intervention logic of the </a:t>
                      </a:r>
                      <a:r>
                        <a:rPr lang="en-US" sz="1150" b="1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programme</a:t>
                      </a:r>
                      <a:r>
                        <a:rPr lang="en-US" sz="115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specific FA</a:t>
                      </a:r>
                      <a:r>
                        <a:rPr lang="en-GB" sz="11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lang="en-US" sz="11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2286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Primarily programmed measures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5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    </a:t>
                      </a:r>
                      <a:r>
                        <a:rPr lang="en-US" sz="11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Measures programmed under the other FA which show secondary contributions to FA</a:t>
                      </a:r>
                    </a:p>
                  </a:txBody>
                  <a:tcPr marL="26448" marR="26448" marT="57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2986015"/>
                  </a:ext>
                </a:extLst>
              </a:tr>
              <a:tr h="298283">
                <a:tc gridSpan="15"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en-GB" sz="115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3. Link between judgment criteria, common and/or programme specific result indicators used to answer the CEQ</a:t>
                      </a:r>
                      <a:r>
                        <a:rPr lang="en-GB" sz="11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6448" marR="26448" marT="57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5891770"/>
                  </a:ext>
                </a:extLst>
              </a:tr>
              <a:tr h="339639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15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Judgment criteria</a:t>
                      </a:r>
                      <a:endParaRPr lang="en-US" sz="11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6448" marR="26448" marT="57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5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Common result indicator</a:t>
                      </a:r>
                      <a:endParaRPr lang="en-US" sz="11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6448" marR="26448" marT="57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50" b="1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Programme</a:t>
                      </a:r>
                      <a:r>
                        <a:rPr lang="en-US" sz="115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specific result indicator</a:t>
                      </a:r>
                      <a:endParaRPr lang="en-US" sz="11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6448" marR="26448" marT="57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5007820"/>
                  </a:ext>
                </a:extLst>
              </a:tr>
              <a:tr h="200580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26448" marR="26448" marT="57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26448" marR="26448" marT="57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26448" marR="26448" marT="57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27195"/>
                  </a:ext>
                </a:extLst>
              </a:tr>
              <a:tr h="191620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26448" marR="26448" marT="57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26448" marR="26448" marT="57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5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26448" marR="26448" marT="57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5527657"/>
                  </a:ext>
                </a:extLst>
              </a:tr>
              <a:tr h="191620">
                <a:tc gridSpan="15"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en-US" sz="115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4. Methods (quantitative, qualitative)</a:t>
                      </a:r>
                      <a:endParaRPr lang="en-US" sz="11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6448" marR="26448" marT="57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7672644"/>
                  </a:ext>
                </a:extLst>
              </a:tr>
              <a:tr h="224873">
                <a:tc gridSpan="15"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en-GB" sz="115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5.</a:t>
                      </a:r>
                      <a:r>
                        <a:rPr lang="en-GB" sz="1150" b="1" baseline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5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Quantitative values of indicators and data collection</a:t>
                      </a:r>
                      <a:endParaRPr lang="en-US" sz="11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6448" marR="26448" marT="57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778901"/>
                  </a:ext>
                </a:extLst>
              </a:tr>
              <a:tr h="209367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15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Indicator </a:t>
                      </a:r>
                      <a:endParaRPr lang="en-US" sz="11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6448" marR="26448" marT="57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15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Absolute value</a:t>
                      </a:r>
                      <a:endParaRPr lang="en-US" sz="11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15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Ratio value</a:t>
                      </a:r>
                      <a:endParaRPr lang="en-US" sz="11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15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Calculated gross value</a:t>
                      </a:r>
                      <a:endParaRPr lang="en-US" sz="11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15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Calculated net value</a:t>
                      </a:r>
                      <a:endParaRPr lang="en-US" sz="11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15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Data and information sources </a:t>
                      </a:r>
                      <a:endParaRPr lang="en-US" sz="11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15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6526247"/>
                  </a:ext>
                </a:extLst>
              </a:tr>
              <a:tr h="15473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5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Primary</a:t>
                      </a:r>
                      <a:endParaRPr lang="en-US" sz="11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5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Contrib.</a:t>
                      </a:r>
                      <a:endParaRPr lang="en-US" sz="11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5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Secondary contrib., if relevant</a:t>
                      </a:r>
                      <a:endParaRPr lang="en-US" sz="11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5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LEADER/</a:t>
                      </a:r>
                      <a:endParaRPr lang="en-US" sz="11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5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CLLD contrib.</a:t>
                      </a:r>
                      <a:endParaRPr lang="en-US" sz="11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5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Primary</a:t>
                      </a:r>
                      <a:endParaRPr lang="en-US" sz="11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5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Contrib.</a:t>
                      </a:r>
                      <a:endParaRPr lang="en-US" sz="11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5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Secondary contrib., including</a:t>
                      </a:r>
                      <a:endParaRPr lang="en-US" sz="11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5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LEADER/</a:t>
                      </a:r>
                      <a:endParaRPr lang="en-US" sz="11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5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CLLD contrib.</a:t>
                      </a:r>
                      <a:endParaRPr lang="en-US" sz="11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5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Total value</a:t>
                      </a:r>
                      <a:endParaRPr lang="en-US" sz="11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5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Primary</a:t>
                      </a:r>
                      <a:endParaRPr lang="en-US" sz="11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5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Contrib.</a:t>
                      </a:r>
                      <a:endParaRPr lang="en-US" sz="11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5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Secondary contrib., including</a:t>
                      </a:r>
                      <a:endParaRPr lang="en-US" sz="11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5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LEADER/</a:t>
                      </a:r>
                      <a:endParaRPr lang="en-US" sz="11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5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CLLD contrib.</a:t>
                      </a:r>
                      <a:endParaRPr lang="en-US" sz="11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5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Total value</a:t>
                      </a:r>
                      <a:endParaRPr lang="en-US" sz="11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8496820"/>
                  </a:ext>
                </a:extLst>
              </a:tr>
              <a:tr h="1916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15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Common output </a:t>
                      </a:r>
                      <a:endParaRPr lang="en-US" sz="11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6448" marR="26448" marT="57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15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15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15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15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15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15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15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15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15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15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15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4950029"/>
                  </a:ext>
                </a:extLst>
              </a:tr>
              <a:tr h="3861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15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Programme specific output</a:t>
                      </a:r>
                      <a:endParaRPr lang="en-US" sz="11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6448" marR="26448" marT="57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15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15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15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15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15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15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15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15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15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15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15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4615079"/>
                  </a:ext>
                </a:extLst>
              </a:tr>
              <a:tr h="1916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15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Common result</a:t>
                      </a:r>
                      <a:endParaRPr lang="en-US" sz="11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6448" marR="26448" marT="57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15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15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15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15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15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15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15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15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15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15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15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0928148"/>
                  </a:ext>
                </a:extLst>
              </a:tr>
              <a:tr h="3861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15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Programme specific result</a:t>
                      </a:r>
                      <a:endParaRPr lang="en-US" sz="11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6448" marR="26448" marT="57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15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15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15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15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15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15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15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15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15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15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15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4951853"/>
                  </a:ext>
                </a:extLst>
              </a:tr>
              <a:tr h="191620">
                <a:tc gridSpan="15"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en-GB" sz="1150" b="1">
                          <a:solidFill>
                            <a:srgbClr val="A95844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6. Problems encountered influencing the validity and reliability of evaluation findings</a:t>
                      </a:r>
                      <a:endParaRPr lang="en-US" sz="11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6448" marR="26448" marT="57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0089830"/>
                  </a:ext>
                </a:extLst>
              </a:tr>
              <a:tr h="248137">
                <a:tc gridSpan="15"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en-GB" sz="115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7. Answer to CEQ</a:t>
                      </a:r>
                      <a:endParaRPr lang="en-US" sz="11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6448" marR="26448" marT="57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1442775"/>
                  </a:ext>
                </a:extLst>
              </a:tr>
              <a:tr h="217119">
                <a:tc gridSpan="15"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en-GB" sz="115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8. Conclusions and recommendations</a:t>
                      </a:r>
                      <a:endParaRPr lang="en-US" sz="11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6448" marR="26448" marT="57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0120637"/>
                  </a:ext>
                </a:extLst>
              </a:tr>
              <a:tr h="191620">
                <a:tc gridSpan="6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5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Conclusions </a:t>
                      </a:r>
                      <a:endParaRPr lang="en-US" sz="11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6448" marR="26448" marT="57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150" b="1">
                          <a:solidFill>
                            <a:srgbClr val="A95844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Recommendations</a:t>
                      </a:r>
                      <a:endParaRPr lang="en-US" sz="11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7935611"/>
                  </a:ext>
                </a:extLst>
              </a:tr>
            </a:tbl>
          </a:graphicData>
        </a:graphic>
      </p:graphicFrame>
      <p:sp>
        <p:nvSpPr>
          <p:cNvPr id="6" name="Ovál 9"/>
          <p:cNvSpPr/>
          <p:nvPr/>
        </p:nvSpPr>
        <p:spPr>
          <a:xfrm>
            <a:off x="5493319" y="1719204"/>
            <a:ext cx="2917255" cy="436359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BCA666B-82EC-9F42-81B4-8AD274795249}" type="slidenum">
              <a:rPr lang="fr-FR" sz="1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</a:t>
            </a:fld>
            <a:endParaRPr lang="fr-FR" sz="1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948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>
                <a:latin typeface="Arial" panose="020B0604020202020204" pitchFamily="34" charset="0"/>
                <a:cs typeface="Arial" panose="020B0604020202020204" pitchFamily="34" charset="0"/>
              </a:rPr>
              <a:t>Useful links 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957950"/>
            <a:ext cx="8229600" cy="4330402"/>
          </a:xfrm>
        </p:spPr>
        <p:txBody>
          <a:bodyPr>
            <a:normAutofit fontScale="85000" lnSpcReduction="20000"/>
          </a:bodyPr>
          <a:lstStyle/>
          <a:p>
            <a:endParaRPr lang="sk-SK" b="1">
              <a:solidFill>
                <a:srgbClr val="6E89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k-SK" b="1" err="1">
                <a:solidFill>
                  <a:srgbClr val="6E89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Guidelines</a:t>
            </a:r>
            <a:r>
              <a:rPr lang="sk-SK" b="1">
                <a:solidFill>
                  <a:srgbClr val="6E89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b="1" err="1">
                <a:solidFill>
                  <a:srgbClr val="6E89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sk-SK" b="1">
                <a:solidFill>
                  <a:srgbClr val="6E89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b="1" err="1">
                <a:solidFill>
                  <a:srgbClr val="6E89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  <a:r>
              <a:rPr lang="sk-SK" b="1">
                <a:solidFill>
                  <a:srgbClr val="6E89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sk-SK" b="1" err="1">
                <a:solidFill>
                  <a:srgbClr val="6E89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rural</a:t>
            </a:r>
            <a:r>
              <a:rPr lang="sk-SK" b="1">
                <a:solidFill>
                  <a:srgbClr val="6E89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b="1" err="1">
                <a:solidFill>
                  <a:srgbClr val="6E89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sk-SK" b="1">
                <a:solidFill>
                  <a:srgbClr val="6E89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b="1" err="1">
                <a:solidFill>
                  <a:srgbClr val="6E89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programmes</a:t>
            </a:r>
            <a:r>
              <a:rPr lang="sk-SK" b="1">
                <a:solidFill>
                  <a:srgbClr val="6E89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2014-2020</a:t>
            </a:r>
          </a:p>
          <a:p>
            <a:r>
              <a:rPr lang="sk-SK">
                <a:solidFill>
                  <a:srgbClr val="6E8967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https://enrd.ec.europa.eu/evaluation/european-evaluation-helpdesk-rural-development/evaluation-helpdesks-publications/guidance_en</a:t>
            </a:r>
            <a:endParaRPr lang="sk-SK">
              <a:solidFill>
                <a:srgbClr val="6E89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k-SK" b="1">
              <a:solidFill>
                <a:srgbClr val="6E89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k-SK" b="1" err="1">
                <a:solidFill>
                  <a:srgbClr val="6E89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</a:t>
            </a:r>
            <a:r>
              <a:rPr lang="sk-SK" b="1">
                <a:solidFill>
                  <a:srgbClr val="6E89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b="1" err="1">
                <a:solidFill>
                  <a:srgbClr val="6E89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States</a:t>
            </a:r>
            <a:r>
              <a:rPr lang="sk-SK" b="1">
                <a:solidFill>
                  <a:srgbClr val="6E89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´ </a:t>
            </a:r>
            <a:r>
              <a:rPr lang="sk-SK" b="1" err="1">
                <a:solidFill>
                  <a:srgbClr val="6E89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sk-SK" b="1">
                <a:solidFill>
                  <a:srgbClr val="6E89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sk-SK" b="1" err="1">
                <a:solidFill>
                  <a:srgbClr val="6E89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answers</a:t>
            </a:r>
            <a:endParaRPr lang="sk-SK" b="1">
              <a:solidFill>
                <a:srgbClr val="6E89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k-SK">
                <a:solidFill>
                  <a:srgbClr val="6E8967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http://enrd.ec.europa.eu/evaluation/publications/working-document-evaluation-related-queries_en</a:t>
            </a:r>
            <a:endParaRPr lang="en-GB">
              <a:solidFill>
                <a:srgbClr val="6E89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k-SK">
              <a:solidFill>
                <a:srgbClr val="6E89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k-SK" b="1" err="1">
                <a:solidFill>
                  <a:srgbClr val="6E89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Guidelines</a:t>
            </a:r>
            <a:r>
              <a:rPr lang="sk-SK" b="1">
                <a:solidFill>
                  <a:srgbClr val="6E89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b="1" err="1">
                <a:solidFill>
                  <a:srgbClr val="6E89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sk-SK" b="1">
                <a:solidFill>
                  <a:srgbClr val="6E89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b="1" err="1">
                <a:solidFill>
                  <a:srgbClr val="6E89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  <a:r>
              <a:rPr lang="sk-SK" b="1">
                <a:solidFill>
                  <a:srgbClr val="6E89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sk-SK" b="1" err="1">
                <a:solidFill>
                  <a:srgbClr val="6E89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rural</a:t>
            </a:r>
            <a:r>
              <a:rPr lang="sk-SK" b="1">
                <a:solidFill>
                  <a:srgbClr val="6E89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b="1" err="1">
                <a:solidFill>
                  <a:srgbClr val="6E89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sk-SK" b="1">
                <a:solidFill>
                  <a:srgbClr val="6E89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b="1" err="1">
                <a:solidFill>
                  <a:srgbClr val="6E89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programmes</a:t>
            </a:r>
            <a:r>
              <a:rPr lang="sk-SK" b="1">
                <a:solidFill>
                  <a:srgbClr val="6E89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2007-2013</a:t>
            </a:r>
          </a:p>
          <a:p>
            <a:r>
              <a:rPr lang="sk-SK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https://enrd.ec.europa.eu/enrd-static/evaluation/library/evaluation-helpdesk-publications/en/evaluation-helpdesk-publications_en.html</a:t>
            </a:r>
            <a:endParaRPr lang="sk-SK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k-SK">
              <a:solidFill>
                <a:srgbClr val="6E89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k-SK" b="1">
              <a:solidFill>
                <a:srgbClr val="6E89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k-SK" b="1">
              <a:solidFill>
                <a:srgbClr val="6E89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k-SK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ástupný objekt pre číslo snímky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BCA666B-82EC-9F42-81B4-8AD274795249}" type="slidenum">
              <a:rPr lang="fr-FR" sz="1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</a:t>
            </a:fld>
            <a:endParaRPr lang="fr-FR" sz="1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122" y="7999"/>
            <a:ext cx="2232000" cy="99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63704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A666B-82EC-9F42-81B4-8AD274795249}" type="slidenum">
              <a:rPr lang="fr-FR" sz="1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</a:t>
            </a:fld>
            <a:endParaRPr lang="fr-FR" sz="1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122" y="7999"/>
            <a:ext cx="2232000" cy="990774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71488" y="1598613"/>
            <a:ext cx="8204200" cy="406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6463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6463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6463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6463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6463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6463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6463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6463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6463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4400" b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 for your attention!</a:t>
            </a:r>
          </a:p>
          <a:p>
            <a:pPr eaLnBrk="1" hangingPunct="1">
              <a:defRPr/>
            </a:pPr>
            <a:endParaRPr lang="en-US" sz="4000" b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en-US" sz="4000" b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r>
              <a:rPr lang="en-GB" sz="1800" b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European Evaluation Helpdesk for Rural Development</a:t>
            </a:r>
          </a:p>
          <a:p>
            <a:pPr algn="ctr" eaLnBrk="1" hangingPunct="1">
              <a:defRPr/>
            </a:pPr>
            <a:r>
              <a:rPr lang="en-GB" sz="1800" b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Boulevard Saint Michel 77-79</a:t>
            </a:r>
          </a:p>
          <a:p>
            <a:pPr algn="ctr" eaLnBrk="1" hangingPunct="1">
              <a:defRPr/>
            </a:pPr>
            <a:r>
              <a:rPr lang="en-GB" sz="1800" b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B-1040 Brussels</a:t>
            </a:r>
          </a:p>
          <a:p>
            <a:pPr algn="ctr" eaLnBrk="1" hangingPunct="1">
              <a:defRPr/>
            </a:pPr>
            <a:r>
              <a:rPr lang="en-GB" sz="1800" b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Tel. +32 2 7375130 </a:t>
            </a:r>
          </a:p>
          <a:p>
            <a:pPr algn="ctr" eaLnBrk="1" hangingPunct="1">
              <a:defRPr/>
            </a:pPr>
            <a:r>
              <a:rPr lang="en-US" sz="1800" b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E-mail </a:t>
            </a:r>
            <a:r>
              <a:rPr lang="en-US" sz="1800" b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info@ruralevaluation.eu</a:t>
            </a:r>
            <a:endParaRPr lang="en-US" sz="1800" b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r>
              <a:rPr lang="fr-BE" sz="1800" b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http://enrd.ec.europa.eu/evaluation</a:t>
            </a:r>
            <a:endParaRPr lang="en-US" sz="180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en-US" sz="18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292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kTextu 4"/>
          <p:cNvSpPr txBox="1"/>
          <p:nvPr/>
        </p:nvSpPr>
        <p:spPr>
          <a:xfrm>
            <a:off x="1343609" y="2052735"/>
            <a:ext cx="66433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e-AT" sz="4000" dirty="0">
              <a:solidFill>
                <a:srgbClr val="E86B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AT" sz="4000" dirty="0">
                <a:solidFill>
                  <a:srgbClr val="E86B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Annual Implementation Report</a:t>
            </a:r>
            <a:endParaRPr lang="en-GB" sz="4000" dirty="0">
              <a:solidFill>
                <a:srgbClr val="E86B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BCA666B-82EC-9F42-81B4-8AD274795249}" type="slidenum">
              <a:rPr lang="fr-FR" sz="1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fld>
            <a:endParaRPr lang="fr-FR" sz="1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122" y="7999"/>
            <a:ext cx="2232000" cy="990774"/>
          </a:xfrm>
          <a:prstGeom prst="rect">
            <a:avLst/>
          </a:prstGeom>
        </p:spPr>
      </p:pic>
      <p:pic>
        <p:nvPicPr>
          <p:cNvPr id="8" name="Inhaltsplatzhalter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2198" y="3567106"/>
            <a:ext cx="4053848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259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>
                <a:latin typeface="Arial" panose="020B0604020202020204" pitchFamily="34" charset="0"/>
                <a:cs typeface="Arial" panose="020B0604020202020204" pitchFamily="34" charset="0"/>
              </a:rPr>
              <a:t>What is</a:t>
            </a:r>
            <a:r>
              <a:rPr lang="de-AT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AT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err="1"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r>
              <a:rPr lang="de-AT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AT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br>
              <a:rPr lang="de-AT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k-SK">
                <a:latin typeface="Arial" panose="020B0604020202020204" pitchFamily="34" charset="0"/>
                <a:cs typeface="Arial" panose="020B0604020202020204" pitchFamily="34" charset="0"/>
              </a:rPr>
              <a:t> Annual </a:t>
            </a:r>
            <a:r>
              <a:rPr lang="en-GB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sk-SK">
                <a:latin typeface="Arial" panose="020B0604020202020204" pitchFamily="34" charset="0"/>
                <a:cs typeface="Arial" panose="020B0604020202020204" pitchFamily="34" charset="0"/>
              </a:rPr>
              <a:t>mplementation 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sk-SK">
                <a:latin typeface="Arial" panose="020B0604020202020204" pitchFamily="34" charset="0"/>
                <a:cs typeface="Arial" panose="020B0604020202020204" pitchFamily="34" charset="0"/>
              </a:rPr>
              <a:t>eport (AIR)?</a:t>
            </a:r>
            <a:br>
              <a:rPr lang="sk-SK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k-SK" sz="13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78426" y="2060786"/>
            <a:ext cx="7093974" cy="3634409"/>
          </a:xfrm>
        </p:spPr>
        <p:txBody>
          <a:bodyPr>
            <a:normAutofit fontScale="925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 shall set out key information on implementation of the </a:t>
            </a:r>
            <a:r>
              <a:rPr lang="en-US" err="1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its priorities by reference to financial data, common and </a:t>
            </a:r>
            <a:r>
              <a:rPr lang="en-US" err="1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specific indicators and quantified target values </a:t>
            </a:r>
            <a:r>
              <a:rPr lang="en-US" sz="1300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(Article 50 of Regulation (EU) No 1303/2013)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>
              <a:solidFill>
                <a:srgbClr val="0303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 shall include information </a:t>
            </a:r>
            <a:r>
              <a:rPr lang="en-US" err="1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interalia</a:t>
            </a:r>
            <a:r>
              <a:rPr lang="en-US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financial commitments and expenditures by measures  and a summary of activities undertaken in relation to the evaluation plan </a:t>
            </a:r>
            <a:r>
              <a:rPr lang="en-US" sz="1300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(Article 75 of Regulation (EU) No 1305/2013)</a:t>
            </a:r>
          </a:p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ástupný symbol obsahu 2"/>
          <p:cNvSpPr txBox="1">
            <a:spLocks/>
          </p:cNvSpPr>
          <p:nvPr/>
        </p:nvSpPr>
        <p:spPr>
          <a:xfrm>
            <a:off x="4335780" y="2196522"/>
            <a:ext cx="4351020" cy="36344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rgbClr val="7F7F7F"/>
                </a:solidFill>
                <a:latin typeface="Helvetica Light"/>
                <a:ea typeface="+mn-ea"/>
                <a:cs typeface="Helvetica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rgbClr val="AD3A25"/>
                </a:solidFill>
                <a:latin typeface="Helvetica Light"/>
                <a:ea typeface="+mn-ea"/>
                <a:cs typeface="Helvetica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bg1">
                    <a:lumMod val="65000"/>
                  </a:schemeClr>
                </a:solidFill>
                <a:latin typeface="Helvetica Light"/>
                <a:ea typeface="+mn-ea"/>
                <a:cs typeface="Helvetica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rgbClr val="F29A28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k-SK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BCA666B-82EC-9F42-81B4-8AD274795249}" type="slidenum">
              <a:rPr lang="fr-FR" sz="1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fld>
            <a:endParaRPr lang="fr-FR" sz="1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122" y="7999"/>
            <a:ext cx="2232000" cy="99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239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/>
              <a:t>What is  the structure of</a:t>
            </a:r>
            <a:r>
              <a:rPr lang="de-AT"/>
              <a:t> </a:t>
            </a:r>
            <a:r>
              <a:rPr lang="de-AT" err="1"/>
              <a:t>the</a:t>
            </a:r>
            <a:r>
              <a:rPr lang="sk-SK"/>
              <a:t> AIR?</a:t>
            </a:r>
            <a:br>
              <a:rPr lang="sk-SK"/>
            </a:br>
            <a:endParaRPr lang="sk-SK" sz="1300"/>
          </a:p>
        </p:txBody>
      </p:sp>
      <p:sp>
        <p:nvSpPr>
          <p:cNvPr id="5" name="Zástupný symbol obsahu 2"/>
          <p:cNvSpPr txBox="1">
            <a:spLocks/>
          </p:cNvSpPr>
          <p:nvPr/>
        </p:nvSpPr>
        <p:spPr>
          <a:xfrm>
            <a:off x="4335780" y="2196522"/>
            <a:ext cx="4351020" cy="36344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rgbClr val="7F7F7F"/>
                </a:solidFill>
                <a:latin typeface="Helvetica Light"/>
                <a:ea typeface="+mn-ea"/>
                <a:cs typeface="Helvetica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rgbClr val="AD3A25"/>
                </a:solidFill>
                <a:latin typeface="Helvetica Light"/>
                <a:ea typeface="+mn-ea"/>
                <a:cs typeface="Helvetica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bg1">
                    <a:lumMod val="65000"/>
                  </a:schemeClr>
                </a:solidFill>
                <a:latin typeface="Helvetica Light"/>
                <a:ea typeface="+mn-ea"/>
                <a:cs typeface="Helvetica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rgbClr val="F29A28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k-SK"/>
          </a:p>
          <a:p>
            <a:endParaRPr lang="sk-SK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BCA666B-82EC-9F42-81B4-8AD274795249}" type="slidenum">
              <a:rPr lang="fr-FR" sz="1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fld>
            <a:endParaRPr lang="fr-FR" sz="1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122" y="7999"/>
            <a:ext cx="2232000" cy="990774"/>
          </a:xfrm>
          <a:prstGeom prst="rect">
            <a:avLst/>
          </a:prstGeom>
        </p:spPr>
      </p:pic>
      <p:sp>
        <p:nvSpPr>
          <p:cNvPr id="10" name="BlokTextu 5"/>
          <p:cNvSpPr txBox="1"/>
          <p:nvPr/>
        </p:nvSpPr>
        <p:spPr>
          <a:xfrm>
            <a:off x="1988820" y="1568698"/>
            <a:ext cx="7042446" cy="4131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50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1 – Key information about the </a:t>
            </a:r>
            <a:r>
              <a:rPr lang="en-US" sz="1750" err="1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sz="1750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its priorities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50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2 – the progress in implementing the evaluation 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50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3 – issues which affect the performance of the </a:t>
            </a:r>
            <a:r>
              <a:rPr lang="en-US" sz="1750" err="1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sz="1750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750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750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measures taken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50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4 -  steps taken to implement TA and </a:t>
            </a:r>
            <a:r>
              <a:rPr lang="en-US" sz="1750" err="1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sz="1750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publicity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50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5 -  actions taken to fill ex ante conditionality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50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6 – description of implementation of sub-</a:t>
            </a:r>
            <a:r>
              <a:rPr lang="en-US" sz="1750" err="1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programmes</a:t>
            </a:r>
            <a:r>
              <a:rPr lang="en-US" sz="1750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50" b="1">
                <a:solidFill>
                  <a:srgbClr val="BE4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7 -  assessment of information and progress towards achieving objectives of the </a:t>
            </a:r>
            <a:r>
              <a:rPr lang="en-US" sz="1750" b="1" err="1">
                <a:solidFill>
                  <a:srgbClr val="BE4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sz="1750" b="1">
                <a:solidFill>
                  <a:srgbClr val="BE4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50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8 – implementation of actions  to take into account principles set out in Articles 6, 7 and 8 of regulation (EU) no1305/2013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50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9 – progress made in ensuring the integrated approach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50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10 – report on implementation of FI</a:t>
            </a:r>
          </a:p>
        </p:txBody>
      </p:sp>
      <p:sp>
        <p:nvSpPr>
          <p:cNvPr id="11" name="Šípka doprava 6"/>
          <p:cNvSpPr/>
          <p:nvPr/>
        </p:nvSpPr>
        <p:spPr>
          <a:xfrm>
            <a:off x="171450" y="2377440"/>
            <a:ext cx="1817370" cy="301879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The content of the AIR </a:t>
            </a: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(Annex VII of Regulation (EU) No 808/2014)</a:t>
            </a:r>
          </a:p>
        </p:txBody>
      </p:sp>
    </p:spTree>
    <p:extLst>
      <p:ext uri="{BB962C8B-B14F-4D97-AF65-F5344CB8AC3E}">
        <p14:creationId xmlns:p14="http://schemas.microsoft.com/office/powerpoint/2010/main" val="3559499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kTextu 4"/>
          <p:cNvSpPr txBox="1"/>
          <p:nvPr/>
        </p:nvSpPr>
        <p:spPr>
          <a:xfrm>
            <a:off x="1343609" y="2052735"/>
            <a:ext cx="66433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e-AT" sz="4000" dirty="0">
              <a:solidFill>
                <a:srgbClr val="E86B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AT" sz="4000" dirty="0">
                <a:solidFill>
                  <a:srgbClr val="E86B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Guidance provided</a:t>
            </a:r>
            <a:endParaRPr lang="en-GB" sz="4000" dirty="0">
              <a:solidFill>
                <a:srgbClr val="E86B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BCA666B-82EC-9F42-81B4-8AD274795249}" type="slidenum">
              <a:rPr lang="fr-FR" sz="1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fld>
            <a:endParaRPr lang="fr-FR" sz="1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122" y="7999"/>
            <a:ext cx="2232000" cy="990774"/>
          </a:xfrm>
          <a:prstGeom prst="rect">
            <a:avLst/>
          </a:prstGeom>
        </p:spPr>
      </p:pic>
      <p:pic>
        <p:nvPicPr>
          <p:cNvPr id="8" name="Inhaltsplatzhalter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2198" y="3567106"/>
            <a:ext cx="4053848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280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65142"/>
            <a:ext cx="2133600" cy="365125"/>
          </a:xfrm>
        </p:spPr>
        <p:txBody>
          <a:bodyPr/>
          <a:lstStyle/>
          <a:p>
            <a:fld id="{BBCA666B-82EC-9F42-81B4-8AD274795249}" type="slidenum">
              <a:rPr lang="fr-FR" sz="1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fld>
            <a:endParaRPr lang="fr-FR" sz="1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122" y="7999"/>
            <a:ext cx="2232000" cy="990774"/>
          </a:xfrm>
          <a:prstGeom prst="rect">
            <a:avLst/>
          </a:prstGeom>
        </p:spPr>
      </p:pic>
      <p:sp>
        <p:nvSpPr>
          <p:cNvPr id="8" name="Zaoblený obdĺžnik 5"/>
          <p:cNvSpPr/>
          <p:nvPr/>
        </p:nvSpPr>
        <p:spPr>
          <a:xfrm>
            <a:off x="468313" y="1659223"/>
            <a:ext cx="3167062" cy="4670561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cap="all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</a:t>
            </a:r>
            <a:endParaRPr lang="sk-SK" sz="2000" b="1" cap="all">
              <a:solidFill>
                <a:srgbClr val="0303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sk-SK">
              <a:solidFill>
                <a:srgbClr val="0303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AIR submitted in 2017, provide the information resulting from evaluation:</a:t>
            </a:r>
          </a:p>
          <a:p>
            <a:endParaRPr lang="en-GB">
              <a:solidFill>
                <a:srgbClr val="0303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Quantification of programme achievements, in particular through the </a:t>
            </a:r>
            <a:r>
              <a:rPr lang="en-GB" i="1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assessment of </a:t>
            </a:r>
            <a:r>
              <a:rPr lang="en-GB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complementary </a:t>
            </a:r>
            <a:r>
              <a:rPr lang="en-GB" i="1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 indicators an</a:t>
            </a:r>
            <a:r>
              <a:rPr lang="sk-SK" i="1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 </a:t>
            </a:r>
            <a:r>
              <a:rPr lang="sk-SK" i="1" err="1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answering</a:t>
            </a:r>
            <a:r>
              <a:rPr lang="sk-SK" i="1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i="1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relevant evaluation questions </a:t>
            </a:r>
          </a:p>
        </p:txBody>
      </p:sp>
      <p:sp>
        <p:nvSpPr>
          <p:cNvPr id="9" name="Bublina v tvare šípky doprava 9"/>
          <p:cNvSpPr/>
          <p:nvPr/>
        </p:nvSpPr>
        <p:spPr>
          <a:xfrm flipH="1">
            <a:off x="3635375" y="4964750"/>
            <a:ext cx="5156932" cy="1365034"/>
          </a:xfrm>
          <a:prstGeom prst="rightArrowCallout">
            <a:avLst>
              <a:gd name="adj1" fmla="val 42814"/>
              <a:gd name="adj2" fmla="val 50000"/>
              <a:gd name="adj3" fmla="val 30988"/>
              <a:gd name="adj4" fmla="val 85759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cap="all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Guidelines</a:t>
            </a:r>
          </a:p>
          <a:p>
            <a:pPr algn="ctr"/>
            <a:endParaRPr lang="en-AU" b="1" cap="all">
              <a:solidFill>
                <a:srgbClr val="0303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AU" i="1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Assessment of RDP Results: how to report on evaluation in 2017  </a:t>
            </a:r>
          </a:p>
        </p:txBody>
      </p:sp>
      <p:sp>
        <p:nvSpPr>
          <p:cNvPr id="10" name="Bublina v tvare šípky doprava 7"/>
          <p:cNvSpPr/>
          <p:nvPr/>
        </p:nvSpPr>
        <p:spPr>
          <a:xfrm flipH="1">
            <a:off x="3635375" y="1659223"/>
            <a:ext cx="5156932" cy="3230344"/>
          </a:xfrm>
          <a:prstGeom prst="rightArrowCallout">
            <a:avLst>
              <a:gd name="adj1" fmla="val 43685"/>
              <a:gd name="adj2" fmla="val 50000"/>
              <a:gd name="adj3" fmla="val 14875"/>
              <a:gd name="adj4" fmla="val 85759"/>
            </a:avLst>
          </a:prstGeom>
          <a:noFill/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cap="all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CMES and </a:t>
            </a:r>
            <a:r>
              <a:rPr lang="sk-SK" b="1" cap="all" err="1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Existing</a:t>
            </a:r>
            <a:r>
              <a:rPr lang="sk-SK" b="1" cap="all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b="1" cap="all" err="1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guidance</a:t>
            </a:r>
            <a:endParaRPr lang="sk-SK" b="1" cap="all">
              <a:solidFill>
                <a:srgbClr val="0303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Programming and target setting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 plan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Indicator fiches: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 indicator fiches for Pillar II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Complementary result indicator fiches for Pillar II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WD: </a:t>
            </a:r>
            <a:r>
              <a:rPr lang="sk-SK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GB" err="1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ommon</a:t>
            </a:r>
            <a:r>
              <a:rPr lang="en-GB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evaluation questions for RDP</a:t>
            </a:r>
            <a:r>
              <a:rPr lang="sk-SK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2014-2020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Monitoring and operations database for Pillar II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427273"/>
            <a:ext cx="691515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rgbClr val="F38337"/>
                </a:solidFill>
                <a:latin typeface="Helvetica Light"/>
                <a:ea typeface="+mj-ea"/>
                <a:cs typeface="Helvetica Light"/>
              </a:defRPr>
            </a:lvl1pPr>
          </a:lstStyle>
          <a:p>
            <a:r>
              <a:rPr lang="de-AT">
                <a:latin typeface="Arial" panose="020B0604020202020204" pitchFamily="34" charset="0"/>
                <a:cs typeface="Arial" panose="020B0604020202020204" pitchFamily="34" charset="0"/>
              </a:rPr>
              <a:t>What is the task and which guidance is provided?</a:t>
            </a:r>
            <a:endParaRPr lang="fr-B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883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lHcZIJz7NobxDLKLKASoc"/>
</p:tagLst>
</file>

<file path=ppt/theme/theme1.xml><?xml version="1.0" encoding="utf-8"?>
<a:theme xmlns:a="http://schemas.openxmlformats.org/drawingml/2006/main" name="Conception personnalisée">
  <a:themeElements>
    <a:clrScheme name="EVALUATION HELPDESK">
      <a:dk1>
        <a:srgbClr val="4C4C4C"/>
      </a:dk1>
      <a:lt1>
        <a:sysClr val="window" lastClr="FFFFFF"/>
      </a:lt1>
      <a:dk2>
        <a:srgbClr val="E6E6E6"/>
      </a:dk2>
      <a:lt2>
        <a:srgbClr val="FFFFFF"/>
      </a:lt2>
      <a:accent1>
        <a:srgbClr val="404F7B"/>
      </a:accent1>
      <a:accent2>
        <a:srgbClr val="AD3A29"/>
      </a:accent2>
      <a:accent3>
        <a:srgbClr val="819E65"/>
      </a:accent3>
      <a:accent4>
        <a:srgbClr val="F29A28"/>
      </a:accent4>
      <a:accent5>
        <a:srgbClr val="467047"/>
      </a:accent5>
      <a:accent6>
        <a:srgbClr val="FF8000"/>
      </a:accent6>
      <a:hlink>
        <a:srgbClr val="404F7B"/>
      </a:hlink>
      <a:folHlink>
        <a:srgbClr val="4C4C4C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9ABCDA5A41C1408DEE6C52FB4337FE" ma:contentTypeVersion="4" ma:contentTypeDescription="Create a new document." ma:contentTypeScope="" ma:versionID="5092706bc7c3d22f1ec685bba9ae1f3b">
  <xsd:schema xmlns:xsd="http://www.w3.org/2001/XMLSchema" xmlns:xs="http://www.w3.org/2001/XMLSchema" xmlns:p="http://schemas.microsoft.com/office/2006/metadata/properties" xmlns:ns2="294d1de4-3ac5-42cb-af17-fa7f1cfff024" targetNamespace="http://schemas.microsoft.com/office/2006/metadata/properties" ma:root="true" ma:fieldsID="8370b83218e34d31c36f838d1a3d0e3d" ns2:_="">
    <xsd:import namespace="294d1de4-3ac5-42cb-af17-fa7f1cfff02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4d1de4-3ac5-42cb-af17-fa7f1cfff02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365F6B7-FA3E-459C-B124-E48231E70E1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895A5BD-4EB5-4320-83E1-743C7D3EA57F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294d1de4-3ac5-42cb-af17-fa7f1cfff024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A0DE21F-CE48-4A60-92AC-563E1FDAF6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4d1de4-3ac5-42cb-af17-fa7f1cfff02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3404</Words>
  <Application>Microsoft Office PowerPoint</Application>
  <PresentationFormat>On-screen Show (4:3)</PresentationFormat>
  <Paragraphs>737</Paragraphs>
  <Slides>46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5" baseType="lpstr">
      <vt:lpstr>MS PGothic</vt:lpstr>
      <vt:lpstr>Arial</vt:lpstr>
      <vt:lpstr>Calibri</vt:lpstr>
      <vt:lpstr>Courier New</vt:lpstr>
      <vt:lpstr>Helvetica</vt:lpstr>
      <vt:lpstr>Helvetica Light</vt:lpstr>
      <vt:lpstr>Times New Roman</vt:lpstr>
      <vt:lpstr>Wingdings</vt:lpstr>
      <vt:lpstr>Conception personnalisée</vt:lpstr>
      <vt:lpstr>Getting prepared for reporting on evaluation in the AIR submitted in 2017</vt:lpstr>
      <vt:lpstr>Content </vt:lpstr>
      <vt:lpstr>PowerPoint Presentation</vt:lpstr>
      <vt:lpstr>What does the legal framework  specify?</vt:lpstr>
      <vt:lpstr>PowerPoint Presentation</vt:lpstr>
      <vt:lpstr>What is the content of the  Annual Implementation Report (AIR)? </vt:lpstr>
      <vt:lpstr>What is  the structure of the AIR? </vt:lpstr>
      <vt:lpstr>PowerPoint Presentation</vt:lpstr>
      <vt:lpstr>PowerPoint Presentation</vt:lpstr>
      <vt:lpstr>PowerPoint Presentation</vt:lpstr>
      <vt:lpstr>How do the guidelines  “Assessment of RDP results” help to conduct the evaluation and report on it?  Download Here!</vt:lpstr>
      <vt:lpstr>PowerPoint Presentation</vt:lpstr>
      <vt:lpstr>PART I – focusing, managing and  reporting on evaluation in 2017</vt:lpstr>
      <vt:lpstr>What needs to be reported on evaluation in 2017?</vt:lpstr>
      <vt:lpstr>What are the specific issues addressed in PART I? - 1</vt:lpstr>
      <vt:lpstr>What are the specific issues addressed in PART I? - 2</vt:lpstr>
      <vt:lpstr>PART I:  Specific issues addressed (3) </vt:lpstr>
      <vt:lpstr>PART I - transition arrangements</vt:lpstr>
      <vt:lpstr>PART II –  the system  to assess RDP achievements</vt:lpstr>
      <vt:lpstr>PowerPoint Presentation</vt:lpstr>
      <vt:lpstr>PART III – Annexes</vt:lpstr>
      <vt:lpstr>PART III, Annex 11: Fiches for  answering the CEQ 1 - 21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Who are the recipients of the  information on evaluation and in which format?</vt:lpstr>
      <vt:lpstr>PowerPoint Presentation</vt:lpstr>
      <vt:lpstr>Reporting on evaluation findings in  AIR 2017 SFC template – point 7</vt:lpstr>
      <vt:lpstr>Common evaluation questions (CEQ)  (808/2014, Art. 14.1c)</vt:lpstr>
      <vt:lpstr>Structure of AIR 2017 SFC template –  point 7 - CEQ</vt:lpstr>
      <vt:lpstr>PowerPoint Presentation</vt:lpstr>
      <vt:lpstr>PowerPoint Presentation</vt:lpstr>
      <vt:lpstr>Part III – Annex 11: Consistency btw. CEQ, judgment criteria, result indicators</vt:lpstr>
      <vt:lpstr>SFC template point 7: 3. Methods applied</vt:lpstr>
      <vt:lpstr>SFC template point 7:  4. Quantitative values of indicators and data sources </vt:lpstr>
      <vt:lpstr>SFC template point 7:  5. Problems encountered influencing the validity and reliability of evaluation findings </vt:lpstr>
      <vt:lpstr>SFC template point 7:  6. Answer to evaluation question... </vt:lpstr>
      <vt:lpstr>SFC template point 7:  7. Conclusions and recommendations </vt:lpstr>
      <vt:lpstr>Programme specific evaluation questions (PSEQ)</vt:lpstr>
      <vt:lpstr>Structure of AIR 2017 SFC template –  point 7 – PSEQ related to FA</vt:lpstr>
      <vt:lpstr>PowerPoint Presentation</vt:lpstr>
      <vt:lpstr>Useful links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Getting prepared for reporting on evaluation in the AIR submitted in 2017</dc:title>
  <cp:lastModifiedBy>Blanca Casares</cp:lastModifiedBy>
  <cp:revision>6</cp:revision>
  <dcterms:modified xsi:type="dcterms:W3CDTF">2017-02-27T14:01:10Z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0x010100579ABCDA5A41C1408DEE6C52FB4337FE</vt:lpwstr>
  </property>
  <property fmtid="{D5CDD505-2E9C-101B-9397-08002B2CF9AE}" pid="3" name="_NewReviewCycle">
    <vt:lpwstr/>
  </property>
</Properties>
</file>