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36"/>
  </p:notesMasterIdLst>
  <p:handoutMasterIdLst>
    <p:handoutMasterId r:id="rId37"/>
  </p:handoutMasterIdLst>
  <p:sldIdLst>
    <p:sldId id="263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7" r:id="rId34"/>
    <p:sldId id="264" r:id="rId3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>
          <p15:clr>
            <a:srgbClr val="A4A3A4"/>
          </p15:clr>
        </p15:guide>
        <p15:guide id="2" pos="54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25E"/>
    <a:srgbClr val="AD3A25"/>
    <a:srgbClr val="F09031"/>
    <a:srgbClr val="F07E31"/>
    <a:srgbClr val="546393"/>
    <a:srgbClr val="BE4A35"/>
    <a:srgbClr val="6F6F6F"/>
    <a:srgbClr val="F29A28"/>
    <a:srgbClr val="F38337"/>
    <a:srgbClr val="E8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920"/>
        <p:guide pos="5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6593D-362B-448D-B7E3-4C57A37889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4EEC804-C461-43C0-A622-2D5695B841E5}">
      <dgm:prSet custT="1"/>
      <dgm:spPr>
        <a:solidFill>
          <a:srgbClr val="FFC000">
            <a:alpha val="50000"/>
          </a:srgb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GB" sz="1600" b="0" i="0">
              <a:solidFill>
                <a:schemeClr val="tx1">
                  <a:lumMod val="65000"/>
                  <a:lumOff val="35000"/>
                </a:schemeClr>
              </a:solidFill>
            </a:rPr>
            <a:t>Contribution of Leader to EU/RDP policy objectives and  RDP result and impacts</a:t>
          </a:r>
          <a:r>
            <a:rPr lang="sk-SK" sz="1600" b="0" i="0">
              <a:solidFill>
                <a:schemeClr val="tx1">
                  <a:lumMod val="65000"/>
                  <a:lumOff val="35000"/>
                </a:schemeClr>
              </a:solidFill>
            </a:rPr>
            <a:t> (</a:t>
          </a:r>
          <a:r>
            <a:rPr lang="sk-SK" sz="1600" b="0" i="0" err="1">
              <a:solidFill>
                <a:schemeClr val="tx1">
                  <a:lumMod val="65000"/>
                  <a:lumOff val="35000"/>
                </a:schemeClr>
              </a:solidFill>
            </a:rPr>
            <a:t>primary</a:t>
          </a:r>
          <a:r>
            <a:rPr lang="sk-SK" sz="1600" b="0" i="0">
              <a:solidFill>
                <a:schemeClr val="tx1">
                  <a:lumMod val="65000"/>
                  <a:lumOff val="35000"/>
                </a:schemeClr>
              </a:solidFill>
            </a:rPr>
            <a:t> and </a:t>
          </a:r>
          <a:r>
            <a:rPr lang="sk-SK" sz="1600" b="0" i="0" err="1">
              <a:solidFill>
                <a:schemeClr val="tx1">
                  <a:lumMod val="65000"/>
                  <a:lumOff val="35000"/>
                </a:schemeClr>
              </a:solidFill>
            </a:rPr>
            <a:t>secondary</a:t>
          </a:r>
          <a:r>
            <a:rPr lang="sk-SK" sz="1600" b="0" i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sk-SK" sz="1600" b="0" i="0" err="1">
              <a:solidFill>
                <a:schemeClr val="tx1">
                  <a:lumMod val="65000"/>
                  <a:lumOff val="35000"/>
                </a:schemeClr>
              </a:solidFill>
            </a:rPr>
            <a:t>effects</a:t>
          </a:r>
          <a:r>
            <a:rPr lang="sk-SK" sz="1600" b="0" i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sk-SK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1DF34F-9470-4078-9966-CEA83F804984}" type="parTrans" cxnId="{50E51585-AF69-49E5-9809-43621EA0A41B}">
      <dgm:prSet/>
      <dgm:spPr/>
      <dgm:t>
        <a:bodyPr/>
        <a:lstStyle/>
        <a:p>
          <a:endParaRPr lang="sk-SK"/>
        </a:p>
      </dgm:t>
    </dgm:pt>
    <dgm:pt modelId="{D75D5091-E2A5-429A-8F3B-E77CEAAC068F}" type="sibTrans" cxnId="{50E51585-AF69-49E5-9809-43621EA0A41B}">
      <dgm:prSet/>
      <dgm:spPr/>
      <dgm:t>
        <a:bodyPr/>
        <a:lstStyle/>
        <a:p>
          <a:endParaRPr lang="sk-SK"/>
        </a:p>
      </dgm:t>
    </dgm:pt>
    <dgm:pt modelId="{AAB2E0AA-1FDA-4910-8E3C-552AEBCE8EC6}">
      <dgm:prSet custT="1"/>
      <dgm:spPr>
        <a:solidFill>
          <a:srgbClr val="E5B02E">
            <a:alpha val="50000"/>
          </a:srgb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GB" sz="1600" b="0" i="0">
              <a:solidFill>
                <a:schemeClr val="tx1">
                  <a:lumMod val="65000"/>
                  <a:lumOff val="35000"/>
                </a:schemeClr>
              </a:solidFill>
            </a:rPr>
            <a:t>Application of 7</a:t>
          </a:r>
          <a:r>
            <a:rPr lang="sk-SK" sz="1600" b="0" i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sk-SK" sz="1600" b="0" i="0" err="1">
              <a:solidFill>
                <a:schemeClr val="tx1">
                  <a:lumMod val="65000"/>
                  <a:lumOff val="35000"/>
                </a:schemeClr>
              </a:solidFill>
            </a:rPr>
            <a:t>Leader</a:t>
          </a:r>
          <a:r>
            <a:rPr lang="en-GB" sz="1600" b="0" i="0">
              <a:solidFill>
                <a:schemeClr val="tx1">
                  <a:lumMod val="65000"/>
                  <a:lumOff val="35000"/>
                </a:schemeClr>
              </a:solidFill>
            </a:rPr>
            <a:t> principles </a:t>
          </a:r>
          <a:endParaRPr lang="sk-SK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31CA14B-B87C-4F9D-BE71-8FF70198CDC7}" type="parTrans" cxnId="{D9646BBA-A0B0-4908-9F55-F47352EECB7C}">
      <dgm:prSet/>
      <dgm:spPr/>
      <dgm:t>
        <a:bodyPr/>
        <a:lstStyle/>
        <a:p>
          <a:endParaRPr lang="sk-SK"/>
        </a:p>
      </dgm:t>
    </dgm:pt>
    <dgm:pt modelId="{A0764B28-2B87-4846-967A-04C3C1E2D2F7}" type="sibTrans" cxnId="{D9646BBA-A0B0-4908-9F55-F47352EECB7C}">
      <dgm:prSet/>
      <dgm:spPr/>
      <dgm:t>
        <a:bodyPr/>
        <a:lstStyle/>
        <a:p>
          <a:endParaRPr lang="sk-SK"/>
        </a:p>
      </dgm:t>
    </dgm:pt>
    <dgm:pt modelId="{D319E0F6-346E-444E-A1B8-0CDF6872AD52}">
      <dgm:prSet custT="1"/>
      <dgm:spPr>
        <a:solidFill>
          <a:schemeClr val="accent5">
            <a:lumMod val="60000"/>
            <a:lumOff val="40000"/>
            <a:alpha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GB" sz="1600" b="0" i="0">
              <a:solidFill>
                <a:schemeClr val="tx1">
                  <a:lumMod val="65000"/>
                  <a:lumOff val="35000"/>
                </a:schemeClr>
              </a:solidFill>
            </a:rPr>
            <a:t>Added value of Leader defined for RDP territory</a:t>
          </a:r>
          <a:endParaRPr lang="sk-SK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FFB8F95-AA83-4809-ADCF-F650517CA324}" type="parTrans" cxnId="{82B4EEFF-31A5-4CE3-81F9-CA9512CD01E4}">
      <dgm:prSet/>
      <dgm:spPr/>
      <dgm:t>
        <a:bodyPr/>
        <a:lstStyle/>
        <a:p>
          <a:endParaRPr lang="sk-SK"/>
        </a:p>
      </dgm:t>
    </dgm:pt>
    <dgm:pt modelId="{379C828D-3694-43FC-A911-50FCAF6F4036}" type="sibTrans" cxnId="{82B4EEFF-31A5-4CE3-81F9-CA9512CD01E4}">
      <dgm:prSet/>
      <dgm:spPr/>
      <dgm:t>
        <a:bodyPr/>
        <a:lstStyle/>
        <a:p>
          <a:endParaRPr lang="sk-SK"/>
        </a:p>
      </dgm:t>
    </dgm:pt>
    <dgm:pt modelId="{0BFDC729-6F37-426C-83E2-426545D47E3C}" type="pres">
      <dgm:prSet presAssocID="{3FB6593D-362B-448D-B7E3-4C57A37889E6}" presName="compositeShape" presStyleCnt="0">
        <dgm:presLayoutVars>
          <dgm:chMax val="7"/>
          <dgm:dir/>
          <dgm:resizeHandles val="exact"/>
        </dgm:presLayoutVars>
      </dgm:prSet>
      <dgm:spPr/>
    </dgm:pt>
    <dgm:pt modelId="{0D1490FF-5B9B-4C76-B514-A5A882158E64}" type="pres">
      <dgm:prSet presAssocID="{14EEC804-C461-43C0-A622-2D5695B841E5}" presName="circ1" presStyleLbl="vennNode1" presStyleIdx="0" presStyleCnt="3" custScaleX="111710" custScaleY="109667"/>
      <dgm:spPr/>
    </dgm:pt>
    <dgm:pt modelId="{49BD04F4-BFE2-49B6-B126-EC5FFE19FAF8}" type="pres">
      <dgm:prSet presAssocID="{14EEC804-C461-43C0-A622-2D5695B841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D9EB2C-11DE-4CD7-BADC-6CF5440942DA}" type="pres">
      <dgm:prSet presAssocID="{AAB2E0AA-1FDA-4910-8E3C-552AEBCE8EC6}" presName="circ2" presStyleLbl="vennNode1" presStyleIdx="1" presStyleCnt="3" custScaleX="111710" custScaleY="109667"/>
      <dgm:spPr/>
    </dgm:pt>
    <dgm:pt modelId="{2AD793DD-7B5A-4640-B92A-8494F2B8A8D1}" type="pres">
      <dgm:prSet presAssocID="{AAB2E0AA-1FDA-4910-8E3C-552AEBCE8E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940029-5793-4522-97F2-539936164A34}" type="pres">
      <dgm:prSet presAssocID="{D319E0F6-346E-444E-A1B8-0CDF6872AD52}" presName="circ3" presStyleLbl="vennNode1" presStyleIdx="2" presStyleCnt="3" custScaleX="111710" custScaleY="109667"/>
      <dgm:spPr/>
    </dgm:pt>
    <dgm:pt modelId="{FB794D98-49D6-47BA-8209-393C6C89CD81}" type="pres">
      <dgm:prSet presAssocID="{D319E0F6-346E-444E-A1B8-0CDF6872AD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1666A3-4FB4-4BD2-A905-8E4A499E30C8}" type="presOf" srcId="{14EEC804-C461-43C0-A622-2D5695B841E5}" destId="{49BD04F4-BFE2-49B6-B126-EC5FFE19FAF8}" srcOrd="1" destOrd="0" presId="urn:microsoft.com/office/officeart/2005/8/layout/venn1"/>
    <dgm:cxn modelId="{3E90797F-BD9F-41B9-B75B-C0B1ED3BCFA7}" type="presOf" srcId="{3FB6593D-362B-448D-B7E3-4C57A37889E6}" destId="{0BFDC729-6F37-426C-83E2-426545D47E3C}" srcOrd="0" destOrd="0" presId="urn:microsoft.com/office/officeart/2005/8/layout/venn1"/>
    <dgm:cxn modelId="{B01F50A4-9D0F-44BE-8C10-FA023C70626D}" type="presOf" srcId="{AAB2E0AA-1FDA-4910-8E3C-552AEBCE8EC6}" destId="{2AD793DD-7B5A-4640-B92A-8494F2B8A8D1}" srcOrd="1" destOrd="0" presId="urn:microsoft.com/office/officeart/2005/8/layout/venn1"/>
    <dgm:cxn modelId="{D9646BBA-A0B0-4908-9F55-F47352EECB7C}" srcId="{3FB6593D-362B-448D-B7E3-4C57A37889E6}" destId="{AAB2E0AA-1FDA-4910-8E3C-552AEBCE8EC6}" srcOrd="1" destOrd="0" parTransId="{431CA14B-B87C-4F9D-BE71-8FF70198CDC7}" sibTransId="{A0764B28-2B87-4846-967A-04C3C1E2D2F7}"/>
    <dgm:cxn modelId="{82B4EEFF-31A5-4CE3-81F9-CA9512CD01E4}" srcId="{3FB6593D-362B-448D-B7E3-4C57A37889E6}" destId="{D319E0F6-346E-444E-A1B8-0CDF6872AD52}" srcOrd="2" destOrd="0" parTransId="{BFFB8F95-AA83-4809-ADCF-F650517CA324}" sibTransId="{379C828D-3694-43FC-A911-50FCAF6F4036}"/>
    <dgm:cxn modelId="{50E51585-AF69-49E5-9809-43621EA0A41B}" srcId="{3FB6593D-362B-448D-B7E3-4C57A37889E6}" destId="{14EEC804-C461-43C0-A622-2D5695B841E5}" srcOrd="0" destOrd="0" parTransId="{001DF34F-9470-4078-9966-CEA83F804984}" sibTransId="{D75D5091-E2A5-429A-8F3B-E77CEAAC068F}"/>
    <dgm:cxn modelId="{43F9A517-15D2-4A41-B95F-86C9628E9B70}" type="presOf" srcId="{14EEC804-C461-43C0-A622-2D5695B841E5}" destId="{0D1490FF-5B9B-4C76-B514-A5A882158E64}" srcOrd="0" destOrd="0" presId="urn:microsoft.com/office/officeart/2005/8/layout/venn1"/>
    <dgm:cxn modelId="{D08C8615-1D75-4D67-BE5E-7064EC520B55}" type="presOf" srcId="{D319E0F6-346E-444E-A1B8-0CDF6872AD52}" destId="{54940029-5793-4522-97F2-539936164A34}" srcOrd="0" destOrd="0" presId="urn:microsoft.com/office/officeart/2005/8/layout/venn1"/>
    <dgm:cxn modelId="{CCFD3AFF-FADB-4C20-97A9-96ED776ED984}" type="presOf" srcId="{D319E0F6-346E-444E-A1B8-0CDF6872AD52}" destId="{FB794D98-49D6-47BA-8209-393C6C89CD81}" srcOrd="1" destOrd="0" presId="urn:microsoft.com/office/officeart/2005/8/layout/venn1"/>
    <dgm:cxn modelId="{969D9E96-6ED4-4107-A75D-AAB12E383362}" type="presOf" srcId="{AAB2E0AA-1FDA-4910-8E3C-552AEBCE8EC6}" destId="{68D9EB2C-11DE-4CD7-BADC-6CF5440942DA}" srcOrd="0" destOrd="0" presId="urn:microsoft.com/office/officeart/2005/8/layout/venn1"/>
    <dgm:cxn modelId="{63D447B3-211E-46B9-9ACA-7344E6A8AF1C}" type="presParOf" srcId="{0BFDC729-6F37-426C-83E2-426545D47E3C}" destId="{0D1490FF-5B9B-4C76-B514-A5A882158E64}" srcOrd="0" destOrd="0" presId="urn:microsoft.com/office/officeart/2005/8/layout/venn1"/>
    <dgm:cxn modelId="{EC008FFF-3E77-4CA8-AB68-1CC651464290}" type="presParOf" srcId="{0BFDC729-6F37-426C-83E2-426545D47E3C}" destId="{49BD04F4-BFE2-49B6-B126-EC5FFE19FAF8}" srcOrd="1" destOrd="0" presId="urn:microsoft.com/office/officeart/2005/8/layout/venn1"/>
    <dgm:cxn modelId="{9324B540-F144-44A3-BAEB-2087A94B32E6}" type="presParOf" srcId="{0BFDC729-6F37-426C-83E2-426545D47E3C}" destId="{68D9EB2C-11DE-4CD7-BADC-6CF5440942DA}" srcOrd="2" destOrd="0" presId="urn:microsoft.com/office/officeart/2005/8/layout/venn1"/>
    <dgm:cxn modelId="{6DDC8B07-1ABF-4B72-A984-5D4901FE12BC}" type="presParOf" srcId="{0BFDC729-6F37-426C-83E2-426545D47E3C}" destId="{2AD793DD-7B5A-4640-B92A-8494F2B8A8D1}" srcOrd="3" destOrd="0" presId="urn:microsoft.com/office/officeart/2005/8/layout/venn1"/>
    <dgm:cxn modelId="{7F710A39-4690-404A-84E4-42AADD9A029B}" type="presParOf" srcId="{0BFDC729-6F37-426C-83E2-426545D47E3C}" destId="{54940029-5793-4522-97F2-539936164A34}" srcOrd="4" destOrd="0" presId="urn:microsoft.com/office/officeart/2005/8/layout/venn1"/>
    <dgm:cxn modelId="{FE1EEAA0-297B-48E4-B715-212BAA4149E9}" type="presParOf" srcId="{0BFDC729-6F37-426C-83E2-426545D47E3C}" destId="{FB794D98-49D6-47BA-8209-393C6C89CD8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F89FB-2634-4B0B-9B66-7047AA4542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D72F5F2-7E38-48AE-838D-5B3B660A3832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Relevant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9F0A2B-C465-435E-A877-1DA0B8CBA781}" type="parTrans" cxnId="{DBD77E3B-6335-4871-943E-C70F1D1DF229}">
      <dgm:prSet/>
      <dgm:spPr/>
      <dgm:t>
        <a:bodyPr/>
        <a:lstStyle/>
        <a:p>
          <a:endParaRPr lang="sk-SK"/>
        </a:p>
      </dgm:t>
    </dgm:pt>
    <dgm:pt modelId="{78B57CDC-C084-4AD6-992F-391495224CEC}" type="sibTrans" cxnId="{DBD77E3B-6335-4871-943E-C70F1D1DF229}">
      <dgm:prSet/>
      <dgm:spPr/>
      <dgm:t>
        <a:bodyPr/>
        <a:lstStyle/>
        <a:p>
          <a:endParaRPr lang="sk-SK"/>
        </a:p>
      </dgm:t>
    </dgm:pt>
    <dgm:pt modelId="{62FE0354-2A13-4EB5-8F09-6C4D1D867E1D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indicators closely linked to the objectives to be reached? Are they stated at the right level – are the impact indicators really indicators of impacts and do result indicators refer to results?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7688A0-0511-4BBA-8726-EB851FC7B7EE}" type="parTrans" cxnId="{AC9C926B-85BE-42E0-8E14-CA283A264C54}">
      <dgm:prSet/>
      <dgm:spPr/>
      <dgm:t>
        <a:bodyPr/>
        <a:lstStyle/>
        <a:p>
          <a:endParaRPr lang="sk-SK"/>
        </a:p>
      </dgm:t>
    </dgm:pt>
    <dgm:pt modelId="{99B62CB6-FE39-4D1B-BAFE-DDFA5DCD492C}" type="sibTrans" cxnId="{AC9C926B-85BE-42E0-8E14-CA283A264C54}">
      <dgm:prSet/>
      <dgm:spPr/>
      <dgm:t>
        <a:bodyPr/>
        <a:lstStyle/>
        <a:p>
          <a:endParaRPr lang="sk-SK"/>
        </a:p>
      </dgm:t>
    </dgm:pt>
    <dgm:pt modelId="{A4CD7AE9-1B7C-45AA-BA92-2F7B774E38C1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Accepted 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F82CE3-BA32-4211-AAF6-70EAC6D9E658}" type="parTrans" cxnId="{707AB624-6C60-4A89-AAA3-57F7105B48BB}">
      <dgm:prSet/>
      <dgm:spPr/>
      <dgm:t>
        <a:bodyPr/>
        <a:lstStyle/>
        <a:p>
          <a:endParaRPr lang="sk-SK"/>
        </a:p>
      </dgm:t>
    </dgm:pt>
    <dgm:pt modelId="{E2A269F0-F68A-423D-898B-526C7CFAA537}" type="sibTrans" cxnId="{707AB624-6C60-4A89-AAA3-57F7105B48BB}">
      <dgm:prSet/>
      <dgm:spPr/>
      <dgm:t>
        <a:bodyPr/>
        <a:lstStyle/>
        <a:p>
          <a:endParaRPr lang="sk-SK"/>
        </a:p>
      </dgm:t>
    </dgm:pt>
    <dgm:pt modelId="{342635A2-A1A3-4F46-87CC-81236A2EF373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by stakeholders?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1BE4DC7-26EE-489B-96E3-8464C457FE87}" type="parTrans" cxnId="{9FC99696-0EBE-4A92-B5C7-EA45B14CEAC0}">
      <dgm:prSet/>
      <dgm:spPr/>
      <dgm:t>
        <a:bodyPr/>
        <a:lstStyle/>
        <a:p>
          <a:endParaRPr lang="sk-SK"/>
        </a:p>
      </dgm:t>
    </dgm:pt>
    <dgm:pt modelId="{45A1E772-D956-4DFA-8F10-5748A986CD00}" type="sibTrans" cxnId="{9FC99696-0EBE-4A92-B5C7-EA45B14CEAC0}">
      <dgm:prSet/>
      <dgm:spPr/>
      <dgm:t>
        <a:bodyPr/>
        <a:lstStyle/>
        <a:p>
          <a:endParaRPr lang="sk-SK"/>
        </a:p>
      </dgm:t>
    </dgm:pt>
    <dgm:pt modelId="{5F5496CB-13E8-4F18-B2FF-534FAE5A18FC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Credible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11BCF58-7695-491C-B1C2-EEDEC881FDBF}" type="parTrans" cxnId="{86E30307-B242-42A8-8F66-0899CF641831}">
      <dgm:prSet/>
      <dgm:spPr/>
      <dgm:t>
        <a:bodyPr/>
        <a:lstStyle/>
        <a:p>
          <a:endParaRPr lang="sk-SK"/>
        </a:p>
      </dgm:t>
    </dgm:pt>
    <dgm:pt modelId="{2AFA4A0D-D1BA-4233-98C1-A5D4B6A36CB1}" type="sibTrans" cxnId="{86E30307-B242-42A8-8F66-0899CF641831}">
      <dgm:prSet/>
      <dgm:spPr/>
      <dgm:t>
        <a:bodyPr/>
        <a:lstStyle/>
        <a:p>
          <a:endParaRPr lang="sk-SK"/>
        </a:p>
      </dgm:t>
    </dgm:pt>
    <dgm:pt modelId="{DD9C8B7F-B653-417D-A27B-9484B970FBAF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externally, while being unambiguous and easy to interpret for non-experts?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BB8C9AC-E1C8-410B-AB33-D52C170AF711}" type="parTrans" cxnId="{6EB2A9B6-F74D-45DC-B4B2-A4AA8180828A}">
      <dgm:prSet/>
      <dgm:spPr/>
      <dgm:t>
        <a:bodyPr/>
        <a:lstStyle/>
        <a:p>
          <a:endParaRPr lang="sk-SK"/>
        </a:p>
      </dgm:t>
    </dgm:pt>
    <dgm:pt modelId="{8BC7DB44-4FD4-4E1A-9485-E08485318E8D}" type="sibTrans" cxnId="{6EB2A9B6-F74D-45DC-B4B2-A4AA8180828A}">
      <dgm:prSet/>
      <dgm:spPr/>
      <dgm:t>
        <a:bodyPr/>
        <a:lstStyle/>
        <a:p>
          <a:endParaRPr lang="sk-SK"/>
        </a:p>
      </dgm:t>
    </dgm:pt>
    <dgm:pt modelId="{3350388F-60A1-471A-ACBA-BA47DB070DE5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Easy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7BD15E0-060F-458A-A90E-1AB1EBA070DB}" type="parTrans" cxnId="{F7CCAE3F-809F-46DC-AA3A-A1469012F32F}">
      <dgm:prSet/>
      <dgm:spPr/>
      <dgm:t>
        <a:bodyPr/>
        <a:lstStyle/>
        <a:p>
          <a:endParaRPr lang="sk-SK"/>
        </a:p>
      </dgm:t>
    </dgm:pt>
    <dgm:pt modelId="{C203A57F-E4A8-4310-8168-2832308ADD5B}" type="sibTrans" cxnId="{F7CCAE3F-809F-46DC-AA3A-A1469012F32F}">
      <dgm:prSet/>
      <dgm:spPr/>
      <dgm:t>
        <a:bodyPr/>
        <a:lstStyle/>
        <a:p>
          <a:endParaRPr lang="sk-SK"/>
        </a:p>
      </dgm:t>
    </dgm:pt>
    <dgm:pt modelId="{601182D0-B661-464A-9E9B-20F0C21363A1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easy to monitor?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6EEE5-70EE-4754-9658-AE9C4D3D21F8}" type="parTrans" cxnId="{B8D837C4-EA6D-4D77-BBCB-02E7A899395B}">
      <dgm:prSet/>
      <dgm:spPr/>
      <dgm:t>
        <a:bodyPr/>
        <a:lstStyle/>
        <a:p>
          <a:endParaRPr lang="sk-SK"/>
        </a:p>
      </dgm:t>
    </dgm:pt>
    <dgm:pt modelId="{2E0AE818-3052-4B16-9288-AD088D00C64F}" type="sibTrans" cxnId="{B8D837C4-EA6D-4D77-BBCB-02E7A899395B}">
      <dgm:prSet/>
      <dgm:spPr/>
      <dgm:t>
        <a:bodyPr/>
        <a:lstStyle/>
        <a:p>
          <a:endParaRPr lang="sk-SK"/>
        </a:p>
      </dgm:t>
    </dgm:pt>
    <dgm:pt modelId="{51AB820E-9C18-414D-8DF3-413CF2B9AE52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Robust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3DE2794-8274-460A-92F8-9E8FCC882349}" type="parTrans" cxnId="{2552CFA3-E475-4BA1-8CC0-593FE5CA62BC}">
      <dgm:prSet/>
      <dgm:spPr/>
      <dgm:t>
        <a:bodyPr/>
        <a:lstStyle/>
        <a:p>
          <a:endParaRPr lang="sk-SK"/>
        </a:p>
      </dgm:t>
    </dgm:pt>
    <dgm:pt modelId="{D0C86DD5-80FD-4697-A231-21AA4A8A4598}" type="sibTrans" cxnId="{2552CFA3-E475-4BA1-8CC0-593FE5CA62BC}">
      <dgm:prSet/>
      <dgm:spPr/>
      <dgm:t>
        <a:bodyPr/>
        <a:lstStyle/>
        <a:p>
          <a:endParaRPr lang="sk-SK"/>
        </a:p>
      </dgm:t>
    </dgm:pt>
    <dgm:pt modelId="{A597AE5D-1563-4153-B497-4AF8DE517C42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Will they continue to be usable and are they such that they cannot be manipulated easily?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F65305-A967-4A22-B43A-B301FED6694B}" type="parTrans" cxnId="{F778C3DC-2904-4BC4-9119-C4F5D023078C}">
      <dgm:prSet/>
      <dgm:spPr/>
      <dgm:t>
        <a:bodyPr/>
        <a:lstStyle/>
        <a:p>
          <a:endParaRPr lang="sk-SK"/>
        </a:p>
      </dgm:t>
    </dgm:pt>
    <dgm:pt modelId="{107A626D-B356-4900-9EB6-218B91504550}" type="sibTrans" cxnId="{F778C3DC-2904-4BC4-9119-C4F5D023078C}">
      <dgm:prSet/>
      <dgm:spPr/>
      <dgm:t>
        <a:bodyPr/>
        <a:lstStyle/>
        <a:p>
          <a:endParaRPr lang="sk-SK"/>
        </a:p>
      </dgm:t>
    </dgm:pt>
    <dgm:pt modelId="{60650ED4-21A8-4EA6-A34A-CDCEF8A917E1}" type="pres">
      <dgm:prSet presAssocID="{690F89FB-2634-4B0B-9B66-7047AA454294}" presName="linear" presStyleCnt="0">
        <dgm:presLayoutVars>
          <dgm:animLvl val="lvl"/>
          <dgm:resizeHandles val="exact"/>
        </dgm:presLayoutVars>
      </dgm:prSet>
      <dgm:spPr/>
    </dgm:pt>
    <dgm:pt modelId="{49029E72-FC94-4AE9-98BE-9A93A409FA07}" type="pres">
      <dgm:prSet presAssocID="{ED72F5F2-7E38-48AE-838D-5B3B660A38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53AF15-B75A-4CEE-87C6-CE453EA4A01F}" type="pres">
      <dgm:prSet presAssocID="{ED72F5F2-7E38-48AE-838D-5B3B660A3832}" presName="childText" presStyleLbl="revTx" presStyleIdx="0" presStyleCnt="5" custScaleY="134546">
        <dgm:presLayoutVars>
          <dgm:bulletEnabled val="1"/>
        </dgm:presLayoutVars>
      </dgm:prSet>
      <dgm:spPr/>
    </dgm:pt>
    <dgm:pt modelId="{EDC7A4B0-E6E6-4EA9-A676-271BE2973B66}" type="pres">
      <dgm:prSet presAssocID="{A4CD7AE9-1B7C-45AA-BA92-2F7B774E38C1}" presName="parentText" presStyleLbl="node1" presStyleIdx="1" presStyleCnt="5" custLinFactNeighborY="-34416">
        <dgm:presLayoutVars>
          <dgm:chMax val="0"/>
          <dgm:bulletEnabled val="1"/>
        </dgm:presLayoutVars>
      </dgm:prSet>
      <dgm:spPr/>
    </dgm:pt>
    <dgm:pt modelId="{1BD929A4-77A2-45DF-9A2A-A121BBF8800D}" type="pres">
      <dgm:prSet presAssocID="{A4CD7AE9-1B7C-45AA-BA92-2F7B774E38C1}" presName="childText" presStyleLbl="revTx" presStyleIdx="1" presStyleCnt="5">
        <dgm:presLayoutVars>
          <dgm:bulletEnabled val="1"/>
        </dgm:presLayoutVars>
      </dgm:prSet>
      <dgm:spPr/>
    </dgm:pt>
    <dgm:pt modelId="{ED655A0F-42BD-43C0-89AC-FF7A2D1CDF65}" type="pres">
      <dgm:prSet presAssocID="{5F5496CB-13E8-4F18-B2FF-534FAE5A18FC}" presName="parentText" presStyleLbl="node1" presStyleIdx="2" presStyleCnt="5" custLinFactNeighborY="-28579">
        <dgm:presLayoutVars>
          <dgm:chMax val="0"/>
          <dgm:bulletEnabled val="1"/>
        </dgm:presLayoutVars>
      </dgm:prSet>
      <dgm:spPr/>
    </dgm:pt>
    <dgm:pt modelId="{C6EE9796-0D91-41A6-AE6E-C72B7AC7ECB2}" type="pres">
      <dgm:prSet presAssocID="{5F5496CB-13E8-4F18-B2FF-534FAE5A18FC}" presName="childText" presStyleLbl="revTx" presStyleIdx="2" presStyleCnt="5">
        <dgm:presLayoutVars>
          <dgm:bulletEnabled val="1"/>
        </dgm:presLayoutVars>
      </dgm:prSet>
      <dgm:spPr/>
    </dgm:pt>
    <dgm:pt modelId="{947B5420-22AD-48CE-AC56-81C0779BAE11}" type="pres">
      <dgm:prSet presAssocID="{3350388F-60A1-471A-ACBA-BA47DB070DE5}" presName="parentText" presStyleLbl="node1" presStyleIdx="3" presStyleCnt="5" custLinFactNeighborY="-26768">
        <dgm:presLayoutVars>
          <dgm:chMax val="0"/>
          <dgm:bulletEnabled val="1"/>
        </dgm:presLayoutVars>
      </dgm:prSet>
      <dgm:spPr/>
    </dgm:pt>
    <dgm:pt modelId="{42D2FB98-FEE2-42DC-A239-54B361C34328}" type="pres">
      <dgm:prSet presAssocID="{3350388F-60A1-471A-ACBA-BA47DB070DE5}" presName="childText" presStyleLbl="revTx" presStyleIdx="3" presStyleCnt="5">
        <dgm:presLayoutVars>
          <dgm:bulletEnabled val="1"/>
        </dgm:presLayoutVars>
      </dgm:prSet>
      <dgm:spPr/>
    </dgm:pt>
    <dgm:pt modelId="{525045F3-7B4D-4D16-879B-234B2E2CD48D}" type="pres">
      <dgm:prSet presAssocID="{51AB820E-9C18-414D-8DF3-413CF2B9AE52}" presName="parentText" presStyleLbl="node1" presStyleIdx="4" presStyleCnt="5" custLinFactNeighborY="-19120">
        <dgm:presLayoutVars>
          <dgm:chMax val="0"/>
          <dgm:bulletEnabled val="1"/>
        </dgm:presLayoutVars>
      </dgm:prSet>
      <dgm:spPr/>
    </dgm:pt>
    <dgm:pt modelId="{DBD4E719-A37C-4465-AEA5-8B5AD96C85FA}" type="pres">
      <dgm:prSet presAssocID="{51AB820E-9C18-414D-8DF3-413CF2B9AE5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7CCAE3F-809F-46DC-AA3A-A1469012F32F}" srcId="{690F89FB-2634-4B0B-9B66-7047AA454294}" destId="{3350388F-60A1-471A-ACBA-BA47DB070DE5}" srcOrd="3" destOrd="0" parTransId="{47BD15E0-060F-458A-A90E-1AB1EBA070DB}" sibTransId="{C203A57F-E4A8-4310-8168-2832308ADD5B}"/>
    <dgm:cxn modelId="{DBD77E3B-6335-4871-943E-C70F1D1DF229}" srcId="{690F89FB-2634-4B0B-9B66-7047AA454294}" destId="{ED72F5F2-7E38-48AE-838D-5B3B660A3832}" srcOrd="0" destOrd="0" parTransId="{779F0A2B-C465-435E-A877-1DA0B8CBA781}" sibTransId="{78B57CDC-C084-4AD6-992F-391495224CEC}"/>
    <dgm:cxn modelId="{F778C3DC-2904-4BC4-9119-C4F5D023078C}" srcId="{51AB820E-9C18-414D-8DF3-413CF2B9AE52}" destId="{A597AE5D-1563-4153-B497-4AF8DE517C42}" srcOrd="0" destOrd="0" parTransId="{07F65305-A967-4A22-B43A-B301FED6694B}" sibTransId="{107A626D-B356-4900-9EB6-218B91504550}"/>
    <dgm:cxn modelId="{6598FC28-52EF-44F6-A967-443E709BFDC3}" type="presOf" srcId="{ED72F5F2-7E38-48AE-838D-5B3B660A3832}" destId="{49029E72-FC94-4AE9-98BE-9A93A409FA07}" srcOrd="0" destOrd="0" presId="urn:microsoft.com/office/officeart/2005/8/layout/vList2"/>
    <dgm:cxn modelId="{B4FDC736-B71C-4753-8AE2-BF797D124552}" type="presOf" srcId="{62FE0354-2A13-4EB5-8F09-6C4D1D867E1D}" destId="{4553AF15-B75A-4CEE-87C6-CE453EA4A01F}" srcOrd="0" destOrd="0" presId="urn:microsoft.com/office/officeart/2005/8/layout/vList2"/>
    <dgm:cxn modelId="{0FF1DE9C-2F8F-4452-B88C-8D179D8B9351}" type="presOf" srcId="{A4CD7AE9-1B7C-45AA-BA92-2F7B774E38C1}" destId="{EDC7A4B0-E6E6-4EA9-A676-271BE2973B66}" srcOrd="0" destOrd="0" presId="urn:microsoft.com/office/officeart/2005/8/layout/vList2"/>
    <dgm:cxn modelId="{0B2C69DF-0731-4BF6-A3BF-7AB9403B665C}" type="presOf" srcId="{DD9C8B7F-B653-417D-A27B-9484B970FBAF}" destId="{C6EE9796-0D91-41A6-AE6E-C72B7AC7ECB2}" srcOrd="0" destOrd="0" presId="urn:microsoft.com/office/officeart/2005/8/layout/vList2"/>
    <dgm:cxn modelId="{2552CFA3-E475-4BA1-8CC0-593FE5CA62BC}" srcId="{690F89FB-2634-4B0B-9B66-7047AA454294}" destId="{51AB820E-9C18-414D-8DF3-413CF2B9AE52}" srcOrd="4" destOrd="0" parTransId="{33DE2794-8274-460A-92F8-9E8FCC882349}" sibTransId="{D0C86DD5-80FD-4697-A231-21AA4A8A4598}"/>
    <dgm:cxn modelId="{86E30307-B242-42A8-8F66-0899CF641831}" srcId="{690F89FB-2634-4B0B-9B66-7047AA454294}" destId="{5F5496CB-13E8-4F18-B2FF-534FAE5A18FC}" srcOrd="2" destOrd="0" parTransId="{011BCF58-7695-491C-B1C2-EEDEC881FDBF}" sibTransId="{2AFA4A0D-D1BA-4233-98C1-A5D4B6A36CB1}"/>
    <dgm:cxn modelId="{35D43729-A989-4D27-A6A3-CE8C4BCF8682}" type="presOf" srcId="{51AB820E-9C18-414D-8DF3-413CF2B9AE52}" destId="{525045F3-7B4D-4D16-879B-234B2E2CD48D}" srcOrd="0" destOrd="0" presId="urn:microsoft.com/office/officeart/2005/8/layout/vList2"/>
    <dgm:cxn modelId="{90DBBD51-0310-47DF-9213-5375D775EADD}" type="presOf" srcId="{342635A2-A1A3-4F46-87CC-81236A2EF373}" destId="{1BD929A4-77A2-45DF-9A2A-A121BBF8800D}" srcOrd="0" destOrd="0" presId="urn:microsoft.com/office/officeart/2005/8/layout/vList2"/>
    <dgm:cxn modelId="{E38A2F9B-41D2-4280-82F3-7D1B48125E23}" type="presOf" srcId="{690F89FB-2634-4B0B-9B66-7047AA454294}" destId="{60650ED4-21A8-4EA6-A34A-CDCEF8A917E1}" srcOrd="0" destOrd="0" presId="urn:microsoft.com/office/officeart/2005/8/layout/vList2"/>
    <dgm:cxn modelId="{9FC99696-0EBE-4A92-B5C7-EA45B14CEAC0}" srcId="{A4CD7AE9-1B7C-45AA-BA92-2F7B774E38C1}" destId="{342635A2-A1A3-4F46-87CC-81236A2EF373}" srcOrd="0" destOrd="0" parTransId="{41BE4DC7-26EE-489B-96E3-8464C457FE87}" sibTransId="{45A1E772-D956-4DFA-8F10-5748A986CD00}"/>
    <dgm:cxn modelId="{D8C8C899-8306-4F10-9F69-95E0AEE2EE1E}" type="presOf" srcId="{5F5496CB-13E8-4F18-B2FF-534FAE5A18FC}" destId="{ED655A0F-42BD-43C0-89AC-FF7A2D1CDF65}" srcOrd="0" destOrd="0" presId="urn:microsoft.com/office/officeart/2005/8/layout/vList2"/>
    <dgm:cxn modelId="{B8D837C4-EA6D-4D77-BBCB-02E7A899395B}" srcId="{3350388F-60A1-471A-ACBA-BA47DB070DE5}" destId="{601182D0-B661-464A-9E9B-20F0C21363A1}" srcOrd="0" destOrd="0" parTransId="{E996EEE5-70EE-4754-9658-AE9C4D3D21F8}" sibTransId="{2E0AE818-3052-4B16-9288-AD088D00C64F}"/>
    <dgm:cxn modelId="{707AB624-6C60-4A89-AAA3-57F7105B48BB}" srcId="{690F89FB-2634-4B0B-9B66-7047AA454294}" destId="{A4CD7AE9-1B7C-45AA-BA92-2F7B774E38C1}" srcOrd="1" destOrd="0" parTransId="{07F82CE3-BA32-4211-AAF6-70EAC6D9E658}" sibTransId="{E2A269F0-F68A-423D-898B-526C7CFAA537}"/>
    <dgm:cxn modelId="{6EB2A9B6-F74D-45DC-B4B2-A4AA8180828A}" srcId="{5F5496CB-13E8-4F18-B2FF-534FAE5A18FC}" destId="{DD9C8B7F-B653-417D-A27B-9484B970FBAF}" srcOrd="0" destOrd="0" parTransId="{0BB8C9AC-E1C8-410B-AB33-D52C170AF711}" sibTransId="{8BC7DB44-4FD4-4E1A-9485-E08485318E8D}"/>
    <dgm:cxn modelId="{8C40FD89-9AB0-428A-88A5-810DB80A92C3}" type="presOf" srcId="{A597AE5D-1563-4153-B497-4AF8DE517C42}" destId="{DBD4E719-A37C-4465-AEA5-8B5AD96C85FA}" srcOrd="0" destOrd="0" presId="urn:microsoft.com/office/officeart/2005/8/layout/vList2"/>
    <dgm:cxn modelId="{AC9C926B-85BE-42E0-8E14-CA283A264C54}" srcId="{ED72F5F2-7E38-48AE-838D-5B3B660A3832}" destId="{62FE0354-2A13-4EB5-8F09-6C4D1D867E1D}" srcOrd="0" destOrd="0" parTransId="{2B7688A0-0511-4BBA-8726-EB851FC7B7EE}" sibTransId="{99B62CB6-FE39-4D1B-BAFE-DDFA5DCD492C}"/>
    <dgm:cxn modelId="{4EECA9CB-DE25-45E8-982D-F571F5F93E66}" type="presOf" srcId="{601182D0-B661-464A-9E9B-20F0C21363A1}" destId="{42D2FB98-FEE2-42DC-A239-54B361C34328}" srcOrd="0" destOrd="0" presId="urn:microsoft.com/office/officeart/2005/8/layout/vList2"/>
    <dgm:cxn modelId="{3BE57D26-FC54-4FB0-B6B0-E349588AFBFB}" type="presOf" srcId="{3350388F-60A1-471A-ACBA-BA47DB070DE5}" destId="{947B5420-22AD-48CE-AC56-81C0779BAE11}" srcOrd="0" destOrd="0" presId="urn:microsoft.com/office/officeart/2005/8/layout/vList2"/>
    <dgm:cxn modelId="{F7EE5D99-CD53-40B6-A746-75311FFDD702}" type="presParOf" srcId="{60650ED4-21A8-4EA6-A34A-CDCEF8A917E1}" destId="{49029E72-FC94-4AE9-98BE-9A93A409FA07}" srcOrd="0" destOrd="0" presId="urn:microsoft.com/office/officeart/2005/8/layout/vList2"/>
    <dgm:cxn modelId="{F759FEB0-588F-422E-8D8C-C69A0AB78911}" type="presParOf" srcId="{60650ED4-21A8-4EA6-A34A-CDCEF8A917E1}" destId="{4553AF15-B75A-4CEE-87C6-CE453EA4A01F}" srcOrd="1" destOrd="0" presId="urn:microsoft.com/office/officeart/2005/8/layout/vList2"/>
    <dgm:cxn modelId="{D8CE1E1E-64D1-4583-A5B7-155CBF538A4B}" type="presParOf" srcId="{60650ED4-21A8-4EA6-A34A-CDCEF8A917E1}" destId="{EDC7A4B0-E6E6-4EA9-A676-271BE2973B66}" srcOrd="2" destOrd="0" presId="urn:microsoft.com/office/officeart/2005/8/layout/vList2"/>
    <dgm:cxn modelId="{67946CD4-14B0-42FB-957E-0F31C9B90823}" type="presParOf" srcId="{60650ED4-21A8-4EA6-A34A-CDCEF8A917E1}" destId="{1BD929A4-77A2-45DF-9A2A-A121BBF8800D}" srcOrd="3" destOrd="0" presId="urn:microsoft.com/office/officeart/2005/8/layout/vList2"/>
    <dgm:cxn modelId="{E9E661F1-E6E5-4FFF-897B-176B13E5227E}" type="presParOf" srcId="{60650ED4-21A8-4EA6-A34A-CDCEF8A917E1}" destId="{ED655A0F-42BD-43C0-89AC-FF7A2D1CDF65}" srcOrd="4" destOrd="0" presId="urn:microsoft.com/office/officeart/2005/8/layout/vList2"/>
    <dgm:cxn modelId="{D4FE852B-7704-4552-A4DA-65FB4EE19E59}" type="presParOf" srcId="{60650ED4-21A8-4EA6-A34A-CDCEF8A917E1}" destId="{C6EE9796-0D91-41A6-AE6E-C72B7AC7ECB2}" srcOrd="5" destOrd="0" presId="urn:microsoft.com/office/officeart/2005/8/layout/vList2"/>
    <dgm:cxn modelId="{7032E056-A4FD-49D6-A991-309FD62770F0}" type="presParOf" srcId="{60650ED4-21A8-4EA6-A34A-CDCEF8A917E1}" destId="{947B5420-22AD-48CE-AC56-81C0779BAE11}" srcOrd="6" destOrd="0" presId="urn:microsoft.com/office/officeart/2005/8/layout/vList2"/>
    <dgm:cxn modelId="{A8D4D33E-B25C-4EFE-BBF7-4CA95E0BC1C5}" type="presParOf" srcId="{60650ED4-21A8-4EA6-A34A-CDCEF8A917E1}" destId="{42D2FB98-FEE2-42DC-A239-54B361C34328}" srcOrd="7" destOrd="0" presId="urn:microsoft.com/office/officeart/2005/8/layout/vList2"/>
    <dgm:cxn modelId="{7AF3CC90-12D6-4526-B6DB-8B071811BA03}" type="presParOf" srcId="{60650ED4-21A8-4EA6-A34A-CDCEF8A917E1}" destId="{525045F3-7B4D-4D16-879B-234B2E2CD48D}" srcOrd="8" destOrd="0" presId="urn:microsoft.com/office/officeart/2005/8/layout/vList2"/>
    <dgm:cxn modelId="{91D2723E-79CE-4B98-9F09-B6E99749342E}" type="presParOf" srcId="{60650ED4-21A8-4EA6-A34A-CDCEF8A917E1}" destId="{DBD4E719-A37C-4465-AEA5-8B5AD96C85F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DE946-101A-4997-B49A-26D6886C15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0D4F19B-27A3-403B-92F2-F4CA8102D035}">
      <dgm:prSet custT="1"/>
      <dgm:spPr>
        <a:solidFill>
          <a:srgbClr val="FFC000">
            <a:alpha val="5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1800" b="0" i="0"/>
            <a:t>L</a:t>
          </a:r>
          <a:r>
            <a:rPr lang="sk-SK" sz="1800" b="0" i="0" err="1"/>
            <a:t>ocal</a:t>
          </a:r>
          <a:r>
            <a:rPr lang="sk-SK" sz="1800" b="0" i="0"/>
            <a:t> </a:t>
          </a:r>
          <a:r>
            <a:rPr lang="sk-SK" sz="1800" b="0" i="0" err="1"/>
            <a:t>development</a:t>
          </a:r>
          <a:r>
            <a:rPr lang="sk-SK" sz="1800" b="0" i="0"/>
            <a:t> </a:t>
          </a:r>
          <a:r>
            <a:rPr lang="sk-SK" sz="1800" b="0" i="0" err="1"/>
            <a:t>strategy</a:t>
          </a:r>
          <a:endParaRPr lang="sk-SK" sz="1800"/>
        </a:p>
      </dgm:t>
    </dgm:pt>
    <dgm:pt modelId="{CA9B6B84-DCBA-4D58-B8F0-4604E3C8F915}" type="parTrans" cxnId="{C46775B5-C414-40BE-A8AC-EEC09DD102E2}">
      <dgm:prSet/>
      <dgm:spPr/>
      <dgm:t>
        <a:bodyPr/>
        <a:lstStyle/>
        <a:p>
          <a:endParaRPr lang="sk-SK"/>
        </a:p>
      </dgm:t>
    </dgm:pt>
    <dgm:pt modelId="{89EE828E-9A26-4A19-8010-699BF2F6E0DE}" type="sibTrans" cxnId="{C46775B5-C414-40BE-A8AC-EEC09DD102E2}">
      <dgm:prSet/>
      <dgm:spPr/>
      <dgm:t>
        <a:bodyPr/>
        <a:lstStyle/>
        <a:p>
          <a:endParaRPr lang="sk-SK"/>
        </a:p>
      </dgm:t>
    </dgm:pt>
    <dgm:pt modelId="{0964DC23-4C2C-4B47-898F-DE9676AC5DF7}">
      <dgm:prSet custT="1"/>
      <dgm:spPr>
        <a:solidFill>
          <a:srgbClr val="E5B02E">
            <a:alpha val="5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1800" b="0" i="0"/>
            <a:t>Application of 7 principles</a:t>
          </a:r>
          <a:endParaRPr lang="sk-SK" sz="1800"/>
        </a:p>
      </dgm:t>
    </dgm:pt>
    <dgm:pt modelId="{6FC56534-AD84-43B3-A9EE-B0C9DE64612D}" type="parTrans" cxnId="{070FAC5B-3B36-4CC1-9DF7-A3ED98D8CBEA}">
      <dgm:prSet/>
      <dgm:spPr/>
      <dgm:t>
        <a:bodyPr/>
        <a:lstStyle/>
        <a:p>
          <a:endParaRPr lang="sk-SK"/>
        </a:p>
      </dgm:t>
    </dgm:pt>
    <dgm:pt modelId="{F05D7348-0DCF-43F4-973C-607186EA4B83}" type="sibTrans" cxnId="{070FAC5B-3B36-4CC1-9DF7-A3ED98D8CBEA}">
      <dgm:prSet/>
      <dgm:spPr/>
      <dgm:t>
        <a:bodyPr/>
        <a:lstStyle/>
        <a:p>
          <a:endParaRPr lang="sk-SK"/>
        </a:p>
      </dgm:t>
    </dgm:pt>
    <dgm:pt modelId="{8DC5F770-DB8F-4A9C-B770-DA937F9FAFB9}">
      <dgm:prSet custT="1"/>
      <dgm:spPr>
        <a:solidFill>
          <a:srgbClr val="5DB499">
            <a:alpha val="5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1800" b="0" i="0"/>
            <a:t>Added value</a:t>
          </a:r>
          <a:endParaRPr lang="sk-SK" sz="1800"/>
        </a:p>
      </dgm:t>
    </dgm:pt>
    <dgm:pt modelId="{8FD422EC-52F4-4135-AE6F-DA181FAF76F6}" type="parTrans" cxnId="{D8417106-E928-465A-94F3-686F52F303F7}">
      <dgm:prSet/>
      <dgm:spPr/>
      <dgm:t>
        <a:bodyPr/>
        <a:lstStyle/>
        <a:p>
          <a:endParaRPr lang="sk-SK"/>
        </a:p>
      </dgm:t>
    </dgm:pt>
    <dgm:pt modelId="{61938F1F-A508-42D9-83D0-F70C679B6BCA}" type="sibTrans" cxnId="{D8417106-E928-465A-94F3-686F52F303F7}">
      <dgm:prSet/>
      <dgm:spPr/>
      <dgm:t>
        <a:bodyPr/>
        <a:lstStyle/>
        <a:p>
          <a:endParaRPr lang="sk-SK"/>
        </a:p>
      </dgm:t>
    </dgm:pt>
    <dgm:pt modelId="{4F9D0767-F78C-42FC-9FFB-BF87CB8822DA}" type="pres">
      <dgm:prSet presAssocID="{C21DE946-101A-4997-B49A-26D6886C150A}" presName="compositeShape" presStyleCnt="0">
        <dgm:presLayoutVars>
          <dgm:chMax val="7"/>
          <dgm:dir/>
          <dgm:resizeHandles val="exact"/>
        </dgm:presLayoutVars>
      </dgm:prSet>
      <dgm:spPr/>
    </dgm:pt>
    <dgm:pt modelId="{6BD2BD02-D0D2-457C-A41B-1CB7FE70C0B2}" type="pres">
      <dgm:prSet presAssocID="{F0D4F19B-27A3-403B-92F2-F4CA8102D035}" presName="circ1" presStyleLbl="vennNode1" presStyleIdx="0" presStyleCnt="3"/>
      <dgm:spPr/>
    </dgm:pt>
    <dgm:pt modelId="{F643C24C-4C9F-485C-B295-A185957CBDA4}" type="pres">
      <dgm:prSet presAssocID="{F0D4F19B-27A3-403B-92F2-F4CA8102D0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423EE5-51BD-46D1-A687-D9E4CBFAC6C0}" type="pres">
      <dgm:prSet presAssocID="{0964DC23-4C2C-4B47-898F-DE9676AC5DF7}" presName="circ2" presStyleLbl="vennNode1" presStyleIdx="1" presStyleCnt="3"/>
      <dgm:spPr/>
    </dgm:pt>
    <dgm:pt modelId="{21A2A542-89EF-449E-88B3-CD128FF899A5}" type="pres">
      <dgm:prSet presAssocID="{0964DC23-4C2C-4B47-898F-DE9676AC5D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47A9CB-3C56-44ED-9494-F887FC5C12AD}" type="pres">
      <dgm:prSet presAssocID="{8DC5F770-DB8F-4A9C-B770-DA937F9FAFB9}" presName="circ3" presStyleLbl="vennNode1" presStyleIdx="2" presStyleCnt="3"/>
      <dgm:spPr/>
    </dgm:pt>
    <dgm:pt modelId="{80804B88-ACF6-4585-8856-B43AED00DCD1}" type="pres">
      <dgm:prSet presAssocID="{8DC5F770-DB8F-4A9C-B770-DA937F9FAF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6775B5-C414-40BE-A8AC-EEC09DD102E2}" srcId="{C21DE946-101A-4997-B49A-26D6886C150A}" destId="{F0D4F19B-27A3-403B-92F2-F4CA8102D035}" srcOrd="0" destOrd="0" parTransId="{CA9B6B84-DCBA-4D58-B8F0-4604E3C8F915}" sibTransId="{89EE828E-9A26-4A19-8010-699BF2F6E0DE}"/>
    <dgm:cxn modelId="{7AFF77E1-C11E-4236-BF97-B66D750D7761}" type="presOf" srcId="{0964DC23-4C2C-4B47-898F-DE9676AC5DF7}" destId="{21A2A542-89EF-449E-88B3-CD128FF899A5}" srcOrd="1" destOrd="0" presId="urn:microsoft.com/office/officeart/2005/8/layout/venn1"/>
    <dgm:cxn modelId="{070FAC5B-3B36-4CC1-9DF7-A3ED98D8CBEA}" srcId="{C21DE946-101A-4997-B49A-26D6886C150A}" destId="{0964DC23-4C2C-4B47-898F-DE9676AC5DF7}" srcOrd="1" destOrd="0" parTransId="{6FC56534-AD84-43B3-A9EE-B0C9DE64612D}" sibTransId="{F05D7348-0DCF-43F4-973C-607186EA4B83}"/>
    <dgm:cxn modelId="{7E668035-F554-413F-8598-197A2324B0B9}" type="presOf" srcId="{8DC5F770-DB8F-4A9C-B770-DA937F9FAFB9}" destId="{2D47A9CB-3C56-44ED-9494-F887FC5C12AD}" srcOrd="0" destOrd="0" presId="urn:microsoft.com/office/officeart/2005/8/layout/venn1"/>
    <dgm:cxn modelId="{1C4DDF62-555F-4BC1-92F2-CDCEFF9D4F17}" type="presOf" srcId="{0964DC23-4C2C-4B47-898F-DE9676AC5DF7}" destId="{50423EE5-51BD-46D1-A687-D9E4CBFAC6C0}" srcOrd="0" destOrd="0" presId="urn:microsoft.com/office/officeart/2005/8/layout/venn1"/>
    <dgm:cxn modelId="{6BBC8052-4A70-4CD6-8259-D158C7896FA3}" type="presOf" srcId="{8DC5F770-DB8F-4A9C-B770-DA937F9FAFB9}" destId="{80804B88-ACF6-4585-8856-B43AED00DCD1}" srcOrd="1" destOrd="0" presId="urn:microsoft.com/office/officeart/2005/8/layout/venn1"/>
    <dgm:cxn modelId="{9AA6F95F-A0CF-4E09-8C2D-A41719168854}" type="presOf" srcId="{F0D4F19B-27A3-403B-92F2-F4CA8102D035}" destId="{F643C24C-4C9F-485C-B295-A185957CBDA4}" srcOrd="1" destOrd="0" presId="urn:microsoft.com/office/officeart/2005/8/layout/venn1"/>
    <dgm:cxn modelId="{D8417106-E928-465A-94F3-686F52F303F7}" srcId="{C21DE946-101A-4997-B49A-26D6886C150A}" destId="{8DC5F770-DB8F-4A9C-B770-DA937F9FAFB9}" srcOrd="2" destOrd="0" parTransId="{8FD422EC-52F4-4135-AE6F-DA181FAF76F6}" sibTransId="{61938F1F-A508-42D9-83D0-F70C679B6BCA}"/>
    <dgm:cxn modelId="{ABADD0BE-84A6-414B-9FD8-F02C8194ECD9}" type="presOf" srcId="{C21DE946-101A-4997-B49A-26D6886C150A}" destId="{4F9D0767-F78C-42FC-9FFB-BF87CB8822DA}" srcOrd="0" destOrd="0" presId="urn:microsoft.com/office/officeart/2005/8/layout/venn1"/>
    <dgm:cxn modelId="{3A118F8D-C26A-42EA-881C-FB91DC187D91}" type="presOf" srcId="{F0D4F19B-27A3-403B-92F2-F4CA8102D035}" destId="{6BD2BD02-D0D2-457C-A41B-1CB7FE70C0B2}" srcOrd="0" destOrd="0" presId="urn:microsoft.com/office/officeart/2005/8/layout/venn1"/>
    <dgm:cxn modelId="{B7CF1817-D195-4F8C-971B-0DE7B53C6007}" type="presParOf" srcId="{4F9D0767-F78C-42FC-9FFB-BF87CB8822DA}" destId="{6BD2BD02-D0D2-457C-A41B-1CB7FE70C0B2}" srcOrd="0" destOrd="0" presId="urn:microsoft.com/office/officeart/2005/8/layout/venn1"/>
    <dgm:cxn modelId="{53DE344B-007F-4A40-8A70-DD8336616441}" type="presParOf" srcId="{4F9D0767-F78C-42FC-9FFB-BF87CB8822DA}" destId="{F643C24C-4C9F-485C-B295-A185957CBDA4}" srcOrd="1" destOrd="0" presId="urn:microsoft.com/office/officeart/2005/8/layout/venn1"/>
    <dgm:cxn modelId="{60AD2423-DEDB-49F7-9EC4-2756E9B6E6C8}" type="presParOf" srcId="{4F9D0767-F78C-42FC-9FFB-BF87CB8822DA}" destId="{50423EE5-51BD-46D1-A687-D9E4CBFAC6C0}" srcOrd="2" destOrd="0" presId="urn:microsoft.com/office/officeart/2005/8/layout/venn1"/>
    <dgm:cxn modelId="{8507B71D-FB73-4368-9177-3F78CA629912}" type="presParOf" srcId="{4F9D0767-F78C-42FC-9FFB-BF87CB8822DA}" destId="{21A2A542-89EF-449E-88B3-CD128FF899A5}" srcOrd="3" destOrd="0" presId="urn:microsoft.com/office/officeart/2005/8/layout/venn1"/>
    <dgm:cxn modelId="{B8A8D6B6-0603-4A97-9673-9967E7F2A6AD}" type="presParOf" srcId="{4F9D0767-F78C-42FC-9FFB-BF87CB8822DA}" destId="{2D47A9CB-3C56-44ED-9494-F887FC5C12AD}" srcOrd="4" destOrd="0" presId="urn:microsoft.com/office/officeart/2005/8/layout/venn1"/>
    <dgm:cxn modelId="{D4B45AA5-DF9B-40C7-A90B-0CF18EB314F3}" type="presParOf" srcId="{4F9D0767-F78C-42FC-9FFB-BF87CB8822DA}" destId="{80804B88-ACF6-4585-8856-B43AED00DC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AACD6-FC66-4C38-9EC9-106D65D949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C2C545-DD45-4B3B-93B9-BC1072033A27}">
      <dgm:prSet phldrT="[Text]"/>
      <dgm:spPr>
        <a:solidFill>
          <a:srgbClr val="F79646"/>
        </a:solidFill>
      </dgm:spPr>
      <dgm:t>
        <a:bodyPr/>
        <a:lstStyle/>
        <a:p>
          <a:r>
            <a:rPr lang="en-GB" noProof="0">
              <a:solidFill>
                <a:srgbClr val="7F7F7F"/>
              </a:solidFill>
              <a:latin typeface="Helvetica"/>
              <a:cs typeface="Helvetica"/>
            </a:rPr>
            <a:t>Territory description</a:t>
          </a:r>
        </a:p>
      </dgm:t>
    </dgm:pt>
    <dgm:pt modelId="{FE2F1266-E8F0-4018-89A1-9EB51C865CA4}" type="parTrans" cxnId="{546CEACD-6F3F-48FD-B4A6-D72C03B15F7D}">
      <dgm:prSet/>
      <dgm:spPr/>
      <dgm:t>
        <a:bodyPr/>
        <a:lstStyle/>
        <a:p>
          <a:endParaRPr lang="sk-SK">
            <a:latin typeface="Helvetica"/>
            <a:cs typeface="Helvetica"/>
          </a:endParaRPr>
        </a:p>
      </dgm:t>
    </dgm:pt>
    <dgm:pt modelId="{7ACB2C14-7CED-4E2B-87D3-1CD2FEB7AC55}" type="sibTrans" cxnId="{546CEACD-6F3F-48FD-B4A6-D72C03B15F7D}">
      <dgm:prSet/>
      <dgm:spPr/>
      <dgm:t>
        <a:bodyPr/>
        <a:lstStyle/>
        <a:p>
          <a:endParaRPr lang="sk-SK">
            <a:latin typeface="Helvetica"/>
            <a:cs typeface="Helvetica"/>
          </a:endParaRPr>
        </a:p>
      </dgm:t>
    </dgm:pt>
    <dgm:pt modelId="{B3BF4BEE-F4D2-412A-8101-F22C7884AA57}">
      <dgm:prSet phldrT="[Text]"/>
      <dgm:spPr>
        <a:solidFill>
          <a:srgbClr val="F79646"/>
        </a:solidFill>
      </dgm:spPr>
      <dgm:t>
        <a:bodyPr/>
        <a:lstStyle/>
        <a:p>
          <a:r>
            <a:rPr lang="en-GB" noProof="0">
              <a:solidFill>
                <a:srgbClr val="7F7F7F"/>
              </a:solidFill>
              <a:latin typeface="Helvetica"/>
              <a:cs typeface="Helvetica"/>
            </a:rPr>
            <a:t>SWOT analysis </a:t>
          </a:r>
        </a:p>
      </dgm:t>
    </dgm:pt>
    <dgm:pt modelId="{D8174B8A-5143-4A2C-8F6C-DF2790766741}" type="parTrans" cxnId="{C9849D4D-78D3-4A6B-9A92-CA244FA6C6AB}">
      <dgm:prSet/>
      <dgm:spPr/>
      <dgm:t>
        <a:bodyPr/>
        <a:lstStyle/>
        <a:p>
          <a:endParaRPr lang="sk-SK">
            <a:latin typeface="Helvetica"/>
            <a:cs typeface="Helvetica"/>
          </a:endParaRPr>
        </a:p>
      </dgm:t>
    </dgm:pt>
    <dgm:pt modelId="{840A946E-1D18-4A6A-A605-D4AE358EE28D}" type="sibTrans" cxnId="{C9849D4D-78D3-4A6B-9A92-CA244FA6C6AB}">
      <dgm:prSet/>
      <dgm:spPr/>
      <dgm:t>
        <a:bodyPr/>
        <a:lstStyle/>
        <a:p>
          <a:endParaRPr lang="sk-SK">
            <a:latin typeface="Helvetica"/>
            <a:cs typeface="Helvetica"/>
          </a:endParaRPr>
        </a:p>
      </dgm:t>
    </dgm:pt>
    <dgm:pt modelId="{03196FC5-170F-4AAC-97D8-BA0089933871}">
      <dgm:prSet phldrT="[Text]"/>
      <dgm:spPr>
        <a:solidFill>
          <a:srgbClr val="F79646"/>
        </a:solidFill>
      </dgm:spPr>
      <dgm:t>
        <a:bodyPr/>
        <a:lstStyle/>
        <a:p>
          <a:r>
            <a:rPr lang="en-GB" noProof="0">
              <a:solidFill>
                <a:srgbClr val="7F7F7F"/>
              </a:solidFill>
              <a:latin typeface="Helvetica"/>
              <a:cs typeface="Helvetica"/>
            </a:rPr>
            <a:t>Needs assessment </a:t>
          </a:r>
        </a:p>
      </dgm:t>
    </dgm:pt>
    <dgm:pt modelId="{65588152-D313-404F-8B6D-226ED8A22D94}" type="parTrans" cxnId="{8A4DB55A-31F7-4194-AF6A-02E6AEF2E84E}">
      <dgm:prSet/>
      <dgm:spPr/>
      <dgm:t>
        <a:bodyPr/>
        <a:lstStyle/>
        <a:p>
          <a:endParaRPr lang="sk-SK">
            <a:latin typeface="Helvetica"/>
            <a:cs typeface="Helvetica"/>
          </a:endParaRPr>
        </a:p>
      </dgm:t>
    </dgm:pt>
    <dgm:pt modelId="{4E21387A-C853-4511-99FF-DFFF0F355164}" type="sibTrans" cxnId="{8A4DB55A-31F7-4194-AF6A-02E6AEF2E84E}">
      <dgm:prSet/>
      <dgm:spPr/>
      <dgm:t>
        <a:bodyPr/>
        <a:lstStyle/>
        <a:p>
          <a:endParaRPr lang="sk-SK">
            <a:latin typeface="Helvetica"/>
            <a:cs typeface="Helvetica"/>
          </a:endParaRPr>
        </a:p>
      </dgm:t>
    </dgm:pt>
    <dgm:pt modelId="{B5444926-A930-497C-B903-45D818B1360A}" type="pres">
      <dgm:prSet presAssocID="{450AACD6-FC66-4C38-9EC9-106D65D949D7}" presName="CompostProcess" presStyleCnt="0">
        <dgm:presLayoutVars>
          <dgm:dir/>
          <dgm:resizeHandles val="exact"/>
        </dgm:presLayoutVars>
      </dgm:prSet>
      <dgm:spPr/>
    </dgm:pt>
    <dgm:pt modelId="{3BC5CA76-142E-4F87-B181-D614B865741A}" type="pres">
      <dgm:prSet presAssocID="{450AACD6-FC66-4C38-9EC9-106D65D949D7}" presName="arrow" presStyleLbl="bgShp" presStyleIdx="0" presStyleCnt="1"/>
      <dgm:spPr/>
    </dgm:pt>
    <dgm:pt modelId="{2785FA63-10B7-4E91-9DF7-7B8383D9588C}" type="pres">
      <dgm:prSet presAssocID="{450AACD6-FC66-4C38-9EC9-106D65D949D7}" presName="linearProcess" presStyleCnt="0"/>
      <dgm:spPr/>
    </dgm:pt>
    <dgm:pt modelId="{E75DCA3C-147C-4E8C-A9A2-B938A7BA96A4}" type="pres">
      <dgm:prSet presAssocID="{1AC2C545-DD45-4B3B-93B9-BC1072033A27}" presName="textNode" presStyleLbl="node1" presStyleIdx="0" presStyleCnt="3">
        <dgm:presLayoutVars>
          <dgm:bulletEnabled val="1"/>
        </dgm:presLayoutVars>
      </dgm:prSet>
      <dgm:spPr/>
    </dgm:pt>
    <dgm:pt modelId="{C340406C-3613-4C91-9327-02FAC03BCD9F}" type="pres">
      <dgm:prSet presAssocID="{7ACB2C14-7CED-4E2B-87D3-1CD2FEB7AC55}" presName="sibTrans" presStyleCnt="0"/>
      <dgm:spPr/>
    </dgm:pt>
    <dgm:pt modelId="{5B7D9711-FD58-45A7-A212-65A9D35A215D}" type="pres">
      <dgm:prSet presAssocID="{B3BF4BEE-F4D2-412A-8101-F22C7884AA57}" presName="textNode" presStyleLbl="node1" presStyleIdx="1" presStyleCnt="3">
        <dgm:presLayoutVars>
          <dgm:bulletEnabled val="1"/>
        </dgm:presLayoutVars>
      </dgm:prSet>
      <dgm:spPr/>
    </dgm:pt>
    <dgm:pt modelId="{C63AFCD2-8483-4172-824D-E5BAFC5D36EB}" type="pres">
      <dgm:prSet presAssocID="{840A946E-1D18-4A6A-A605-D4AE358EE28D}" presName="sibTrans" presStyleCnt="0"/>
      <dgm:spPr/>
    </dgm:pt>
    <dgm:pt modelId="{E39E8035-2ABD-41D2-A70E-36E53C81640E}" type="pres">
      <dgm:prSet presAssocID="{03196FC5-170F-4AAC-97D8-BA008993387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A4DB55A-31F7-4194-AF6A-02E6AEF2E84E}" srcId="{450AACD6-FC66-4C38-9EC9-106D65D949D7}" destId="{03196FC5-170F-4AAC-97D8-BA0089933871}" srcOrd="2" destOrd="0" parTransId="{65588152-D313-404F-8B6D-226ED8A22D94}" sibTransId="{4E21387A-C853-4511-99FF-DFFF0F355164}"/>
    <dgm:cxn modelId="{546CEACD-6F3F-48FD-B4A6-D72C03B15F7D}" srcId="{450AACD6-FC66-4C38-9EC9-106D65D949D7}" destId="{1AC2C545-DD45-4B3B-93B9-BC1072033A27}" srcOrd="0" destOrd="0" parTransId="{FE2F1266-E8F0-4018-89A1-9EB51C865CA4}" sibTransId="{7ACB2C14-7CED-4E2B-87D3-1CD2FEB7AC55}"/>
    <dgm:cxn modelId="{C9849D4D-78D3-4A6B-9A92-CA244FA6C6AB}" srcId="{450AACD6-FC66-4C38-9EC9-106D65D949D7}" destId="{B3BF4BEE-F4D2-412A-8101-F22C7884AA57}" srcOrd="1" destOrd="0" parTransId="{D8174B8A-5143-4A2C-8F6C-DF2790766741}" sibTransId="{840A946E-1D18-4A6A-A605-D4AE358EE28D}"/>
    <dgm:cxn modelId="{2C55BA6F-424E-43BA-B491-F234563CAD17}" type="presOf" srcId="{450AACD6-FC66-4C38-9EC9-106D65D949D7}" destId="{B5444926-A930-497C-B903-45D818B1360A}" srcOrd="0" destOrd="0" presId="urn:microsoft.com/office/officeart/2005/8/layout/hProcess9"/>
    <dgm:cxn modelId="{04E89E61-8967-4CA6-8DFE-EDE3B7B75DA4}" type="presOf" srcId="{03196FC5-170F-4AAC-97D8-BA0089933871}" destId="{E39E8035-2ABD-41D2-A70E-36E53C81640E}" srcOrd="0" destOrd="0" presId="urn:microsoft.com/office/officeart/2005/8/layout/hProcess9"/>
    <dgm:cxn modelId="{8EFC1B58-AB59-4925-90AE-7103BDB8CC33}" type="presOf" srcId="{1AC2C545-DD45-4B3B-93B9-BC1072033A27}" destId="{E75DCA3C-147C-4E8C-A9A2-B938A7BA96A4}" srcOrd="0" destOrd="0" presId="urn:microsoft.com/office/officeart/2005/8/layout/hProcess9"/>
    <dgm:cxn modelId="{3689E29E-61D5-44F5-BC84-D3CC11D07861}" type="presOf" srcId="{B3BF4BEE-F4D2-412A-8101-F22C7884AA57}" destId="{5B7D9711-FD58-45A7-A212-65A9D35A215D}" srcOrd="0" destOrd="0" presId="urn:microsoft.com/office/officeart/2005/8/layout/hProcess9"/>
    <dgm:cxn modelId="{1925913E-926F-44A1-A57D-6691FD3EBC2B}" type="presParOf" srcId="{B5444926-A930-497C-B903-45D818B1360A}" destId="{3BC5CA76-142E-4F87-B181-D614B865741A}" srcOrd="0" destOrd="0" presId="urn:microsoft.com/office/officeart/2005/8/layout/hProcess9"/>
    <dgm:cxn modelId="{EA293BAA-A65B-4050-A201-37D915752241}" type="presParOf" srcId="{B5444926-A930-497C-B903-45D818B1360A}" destId="{2785FA63-10B7-4E91-9DF7-7B8383D9588C}" srcOrd="1" destOrd="0" presId="urn:microsoft.com/office/officeart/2005/8/layout/hProcess9"/>
    <dgm:cxn modelId="{6938C2FA-F901-4E78-B9AD-2C39C62D0FB0}" type="presParOf" srcId="{2785FA63-10B7-4E91-9DF7-7B8383D9588C}" destId="{E75DCA3C-147C-4E8C-A9A2-B938A7BA96A4}" srcOrd="0" destOrd="0" presId="urn:microsoft.com/office/officeart/2005/8/layout/hProcess9"/>
    <dgm:cxn modelId="{E7CFAE91-BFEA-4264-835F-1A85B3566402}" type="presParOf" srcId="{2785FA63-10B7-4E91-9DF7-7B8383D9588C}" destId="{C340406C-3613-4C91-9327-02FAC03BCD9F}" srcOrd="1" destOrd="0" presId="urn:microsoft.com/office/officeart/2005/8/layout/hProcess9"/>
    <dgm:cxn modelId="{E31637FF-4957-4B8A-9101-7308E89ECBAA}" type="presParOf" srcId="{2785FA63-10B7-4E91-9DF7-7B8383D9588C}" destId="{5B7D9711-FD58-45A7-A212-65A9D35A215D}" srcOrd="2" destOrd="0" presId="urn:microsoft.com/office/officeart/2005/8/layout/hProcess9"/>
    <dgm:cxn modelId="{D80498FF-76C3-4058-AD9A-19F5E396D5E9}" type="presParOf" srcId="{2785FA63-10B7-4E91-9DF7-7B8383D9588C}" destId="{C63AFCD2-8483-4172-824D-E5BAFC5D36EB}" srcOrd="3" destOrd="0" presId="urn:microsoft.com/office/officeart/2005/8/layout/hProcess9"/>
    <dgm:cxn modelId="{9B734B6D-F8A9-4124-9940-FDC889B97920}" type="presParOf" srcId="{2785FA63-10B7-4E91-9DF7-7B8383D9588C}" destId="{E39E8035-2ABD-41D2-A70E-36E53C81640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0F89FB-2634-4B0B-9B66-7047AA4542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D72F5F2-7E38-48AE-838D-5B3B660A3832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Relevant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9F0A2B-C465-435E-A877-1DA0B8CBA781}" type="parTrans" cxnId="{DBD77E3B-6335-4871-943E-C70F1D1DF229}">
      <dgm:prSet/>
      <dgm:spPr/>
      <dgm:t>
        <a:bodyPr/>
        <a:lstStyle/>
        <a:p>
          <a:endParaRPr lang="sk-SK"/>
        </a:p>
      </dgm:t>
    </dgm:pt>
    <dgm:pt modelId="{78B57CDC-C084-4AD6-992F-391495224CEC}" type="sibTrans" cxnId="{DBD77E3B-6335-4871-943E-C70F1D1DF229}">
      <dgm:prSet/>
      <dgm:spPr/>
      <dgm:t>
        <a:bodyPr/>
        <a:lstStyle/>
        <a:p>
          <a:endParaRPr lang="sk-SK"/>
        </a:p>
      </dgm:t>
    </dgm:pt>
    <dgm:pt modelId="{62FE0354-2A13-4EB5-8F09-6C4D1D867E1D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indicators closely linked to the objectives to be reached? Are they stated at the right level – are the impact indicators really indicators of impacts and do result indicators refer to results?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7688A0-0511-4BBA-8726-EB851FC7B7EE}" type="parTrans" cxnId="{AC9C926B-85BE-42E0-8E14-CA283A264C54}">
      <dgm:prSet/>
      <dgm:spPr/>
      <dgm:t>
        <a:bodyPr/>
        <a:lstStyle/>
        <a:p>
          <a:endParaRPr lang="sk-SK"/>
        </a:p>
      </dgm:t>
    </dgm:pt>
    <dgm:pt modelId="{99B62CB6-FE39-4D1B-BAFE-DDFA5DCD492C}" type="sibTrans" cxnId="{AC9C926B-85BE-42E0-8E14-CA283A264C54}">
      <dgm:prSet/>
      <dgm:spPr/>
      <dgm:t>
        <a:bodyPr/>
        <a:lstStyle/>
        <a:p>
          <a:endParaRPr lang="sk-SK"/>
        </a:p>
      </dgm:t>
    </dgm:pt>
    <dgm:pt modelId="{A4CD7AE9-1B7C-45AA-BA92-2F7B774E38C1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Accepted 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F82CE3-BA32-4211-AAF6-70EAC6D9E658}" type="parTrans" cxnId="{707AB624-6C60-4A89-AAA3-57F7105B48BB}">
      <dgm:prSet/>
      <dgm:spPr/>
      <dgm:t>
        <a:bodyPr/>
        <a:lstStyle/>
        <a:p>
          <a:endParaRPr lang="sk-SK"/>
        </a:p>
      </dgm:t>
    </dgm:pt>
    <dgm:pt modelId="{E2A269F0-F68A-423D-898B-526C7CFAA537}" type="sibTrans" cxnId="{707AB624-6C60-4A89-AAA3-57F7105B48BB}">
      <dgm:prSet/>
      <dgm:spPr/>
      <dgm:t>
        <a:bodyPr/>
        <a:lstStyle/>
        <a:p>
          <a:endParaRPr lang="sk-SK"/>
        </a:p>
      </dgm:t>
    </dgm:pt>
    <dgm:pt modelId="{342635A2-A1A3-4F46-87CC-81236A2EF373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by stakeholders?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1BE4DC7-26EE-489B-96E3-8464C457FE87}" type="parTrans" cxnId="{9FC99696-0EBE-4A92-B5C7-EA45B14CEAC0}">
      <dgm:prSet/>
      <dgm:spPr/>
      <dgm:t>
        <a:bodyPr/>
        <a:lstStyle/>
        <a:p>
          <a:endParaRPr lang="sk-SK"/>
        </a:p>
      </dgm:t>
    </dgm:pt>
    <dgm:pt modelId="{45A1E772-D956-4DFA-8F10-5748A986CD00}" type="sibTrans" cxnId="{9FC99696-0EBE-4A92-B5C7-EA45B14CEAC0}">
      <dgm:prSet/>
      <dgm:spPr/>
      <dgm:t>
        <a:bodyPr/>
        <a:lstStyle/>
        <a:p>
          <a:endParaRPr lang="sk-SK"/>
        </a:p>
      </dgm:t>
    </dgm:pt>
    <dgm:pt modelId="{5F5496CB-13E8-4F18-B2FF-534FAE5A18FC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Credible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11BCF58-7695-491C-B1C2-EEDEC881FDBF}" type="parTrans" cxnId="{86E30307-B242-42A8-8F66-0899CF641831}">
      <dgm:prSet/>
      <dgm:spPr/>
      <dgm:t>
        <a:bodyPr/>
        <a:lstStyle/>
        <a:p>
          <a:endParaRPr lang="sk-SK"/>
        </a:p>
      </dgm:t>
    </dgm:pt>
    <dgm:pt modelId="{2AFA4A0D-D1BA-4233-98C1-A5D4B6A36CB1}" type="sibTrans" cxnId="{86E30307-B242-42A8-8F66-0899CF641831}">
      <dgm:prSet/>
      <dgm:spPr/>
      <dgm:t>
        <a:bodyPr/>
        <a:lstStyle/>
        <a:p>
          <a:endParaRPr lang="sk-SK"/>
        </a:p>
      </dgm:t>
    </dgm:pt>
    <dgm:pt modelId="{DD9C8B7F-B653-417D-A27B-9484B970FBAF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externally, while being unambiguous and easy to interpret for non-experts?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BB8C9AC-E1C8-410B-AB33-D52C170AF711}" type="parTrans" cxnId="{6EB2A9B6-F74D-45DC-B4B2-A4AA8180828A}">
      <dgm:prSet/>
      <dgm:spPr/>
      <dgm:t>
        <a:bodyPr/>
        <a:lstStyle/>
        <a:p>
          <a:endParaRPr lang="sk-SK"/>
        </a:p>
      </dgm:t>
    </dgm:pt>
    <dgm:pt modelId="{8BC7DB44-4FD4-4E1A-9485-E08485318E8D}" type="sibTrans" cxnId="{6EB2A9B6-F74D-45DC-B4B2-A4AA8180828A}">
      <dgm:prSet/>
      <dgm:spPr/>
      <dgm:t>
        <a:bodyPr/>
        <a:lstStyle/>
        <a:p>
          <a:endParaRPr lang="sk-SK"/>
        </a:p>
      </dgm:t>
    </dgm:pt>
    <dgm:pt modelId="{3350388F-60A1-471A-ACBA-BA47DB070DE5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Easy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7BD15E0-060F-458A-A90E-1AB1EBA070DB}" type="parTrans" cxnId="{F7CCAE3F-809F-46DC-AA3A-A1469012F32F}">
      <dgm:prSet/>
      <dgm:spPr/>
      <dgm:t>
        <a:bodyPr/>
        <a:lstStyle/>
        <a:p>
          <a:endParaRPr lang="sk-SK"/>
        </a:p>
      </dgm:t>
    </dgm:pt>
    <dgm:pt modelId="{C203A57F-E4A8-4310-8168-2832308ADD5B}" type="sibTrans" cxnId="{F7CCAE3F-809F-46DC-AA3A-A1469012F32F}">
      <dgm:prSet/>
      <dgm:spPr/>
      <dgm:t>
        <a:bodyPr/>
        <a:lstStyle/>
        <a:p>
          <a:endParaRPr lang="sk-SK"/>
        </a:p>
      </dgm:t>
    </dgm:pt>
    <dgm:pt modelId="{601182D0-B661-464A-9E9B-20F0C21363A1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easy to monitor?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6EEE5-70EE-4754-9658-AE9C4D3D21F8}" type="parTrans" cxnId="{B8D837C4-EA6D-4D77-BBCB-02E7A899395B}">
      <dgm:prSet/>
      <dgm:spPr/>
      <dgm:t>
        <a:bodyPr/>
        <a:lstStyle/>
        <a:p>
          <a:endParaRPr lang="sk-SK"/>
        </a:p>
      </dgm:t>
    </dgm:pt>
    <dgm:pt modelId="{2E0AE818-3052-4B16-9288-AD088D00C64F}" type="sibTrans" cxnId="{B8D837C4-EA6D-4D77-BBCB-02E7A899395B}">
      <dgm:prSet/>
      <dgm:spPr/>
      <dgm:t>
        <a:bodyPr/>
        <a:lstStyle/>
        <a:p>
          <a:endParaRPr lang="sk-SK"/>
        </a:p>
      </dgm:t>
    </dgm:pt>
    <dgm:pt modelId="{51AB820E-9C18-414D-8DF3-413CF2B9AE52}">
      <dgm:prSet/>
      <dgm:spPr>
        <a:solidFill>
          <a:srgbClr val="F07E31"/>
        </a:solidFill>
      </dgm:spPr>
      <dgm:t>
        <a:bodyPr/>
        <a:lstStyle/>
        <a:p>
          <a:pPr rtl="0"/>
          <a:r>
            <a:rPr lang="en-GB" b="0" i="0">
              <a:latin typeface="Helvetica" panose="020B0604020202020204" pitchFamily="34" charset="0"/>
              <a:cs typeface="Helvetica" panose="020B0604020202020204" pitchFamily="34" charset="0"/>
            </a:rPr>
            <a:t>Robust</a:t>
          </a:r>
          <a:endParaRPr lang="sk-SK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3DE2794-8274-460A-92F8-9E8FCC882349}" type="parTrans" cxnId="{2552CFA3-E475-4BA1-8CC0-593FE5CA62BC}">
      <dgm:prSet/>
      <dgm:spPr/>
      <dgm:t>
        <a:bodyPr/>
        <a:lstStyle/>
        <a:p>
          <a:endParaRPr lang="sk-SK"/>
        </a:p>
      </dgm:t>
    </dgm:pt>
    <dgm:pt modelId="{D0C86DD5-80FD-4697-A231-21AA4A8A4598}" type="sibTrans" cxnId="{2552CFA3-E475-4BA1-8CC0-593FE5CA62BC}">
      <dgm:prSet/>
      <dgm:spPr/>
      <dgm:t>
        <a:bodyPr/>
        <a:lstStyle/>
        <a:p>
          <a:endParaRPr lang="sk-SK"/>
        </a:p>
      </dgm:t>
    </dgm:pt>
    <dgm:pt modelId="{A597AE5D-1563-4153-B497-4AF8DE517C42}">
      <dgm:prSet/>
      <dgm:spPr/>
      <dgm:t>
        <a:bodyPr/>
        <a:lstStyle/>
        <a:p>
          <a:pPr rtl="0"/>
          <a:r>
            <a:rPr lang="en-GB" b="0" i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Will they continue to be usable and are they such that they cannot be manipulated easily? </a:t>
          </a:r>
          <a:endParaRPr lang="sk-SK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F65305-A967-4A22-B43A-B301FED6694B}" type="parTrans" cxnId="{F778C3DC-2904-4BC4-9119-C4F5D023078C}">
      <dgm:prSet/>
      <dgm:spPr/>
      <dgm:t>
        <a:bodyPr/>
        <a:lstStyle/>
        <a:p>
          <a:endParaRPr lang="sk-SK"/>
        </a:p>
      </dgm:t>
    </dgm:pt>
    <dgm:pt modelId="{107A626D-B356-4900-9EB6-218B91504550}" type="sibTrans" cxnId="{F778C3DC-2904-4BC4-9119-C4F5D023078C}">
      <dgm:prSet/>
      <dgm:spPr/>
      <dgm:t>
        <a:bodyPr/>
        <a:lstStyle/>
        <a:p>
          <a:endParaRPr lang="sk-SK"/>
        </a:p>
      </dgm:t>
    </dgm:pt>
    <dgm:pt modelId="{60650ED4-21A8-4EA6-A34A-CDCEF8A917E1}" type="pres">
      <dgm:prSet presAssocID="{690F89FB-2634-4B0B-9B66-7047AA454294}" presName="linear" presStyleCnt="0">
        <dgm:presLayoutVars>
          <dgm:animLvl val="lvl"/>
          <dgm:resizeHandles val="exact"/>
        </dgm:presLayoutVars>
      </dgm:prSet>
      <dgm:spPr/>
    </dgm:pt>
    <dgm:pt modelId="{49029E72-FC94-4AE9-98BE-9A93A409FA07}" type="pres">
      <dgm:prSet presAssocID="{ED72F5F2-7E38-48AE-838D-5B3B660A38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53AF15-B75A-4CEE-87C6-CE453EA4A01F}" type="pres">
      <dgm:prSet presAssocID="{ED72F5F2-7E38-48AE-838D-5B3B660A3832}" presName="childText" presStyleLbl="revTx" presStyleIdx="0" presStyleCnt="5" custScaleY="134546">
        <dgm:presLayoutVars>
          <dgm:bulletEnabled val="1"/>
        </dgm:presLayoutVars>
      </dgm:prSet>
      <dgm:spPr/>
    </dgm:pt>
    <dgm:pt modelId="{EDC7A4B0-E6E6-4EA9-A676-271BE2973B66}" type="pres">
      <dgm:prSet presAssocID="{A4CD7AE9-1B7C-45AA-BA92-2F7B774E38C1}" presName="parentText" presStyleLbl="node1" presStyleIdx="1" presStyleCnt="5" custLinFactNeighborY="-34416">
        <dgm:presLayoutVars>
          <dgm:chMax val="0"/>
          <dgm:bulletEnabled val="1"/>
        </dgm:presLayoutVars>
      </dgm:prSet>
      <dgm:spPr/>
    </dgm:pt>
    <dgm:pt modelId="{1BD929A4-77A2-45DF-9A2A-A121BBF8800D}" type="pres">
      <dgm:prSet presAssocID="{A4CD7AE9-1B7C-45AA-BA92-2F7B774E38C1}" presName="childText" presStyleLbl="revTx" presStyleIdx="1" presStyleCnt="5">
        <dgm:presLayoutVars>
          <dgm:bulletEnabled val="1"/>
        </dgm:presLayoutVars>
      </dgm:prSet>
      <dgm:spPr/>
    </dgm:pt>
    <dgm:pt modelId="{ED655A0F-42BD-43C0-89AC-FF7A2D1CDF65}" type="pres">
      <dgm:prSet presAssocID="{5F5496CB-13E8-4F18-B2FF-534FAE5A18FC}" presName="parentText" presStyleLbl="node1" presStyleIdx="2" presStyleCnt="5" custLinFactNeighborY="-28579">
        <dgm:presLayoutVars>
          <dgm:chMax val="0"/>
          <dgm:bulletEnabled val="1"/>
        </dgm:presLayoutVars>
      </dgm:prSet>
      <dgm:spPr/>
    </dgm:pt>
    <dgm:pt modelId="{C6EE9796-0D91-41A6-AE6E-C72B7AC7ECB2}" type="pres">
      <dgm:prSet presAssocID="{5F5496CB-13E8-4F18-B2FF-534FAE5A18FC}" presName="childText" presStyleLbl="revTx" presStyleIdx="2" presStyleCnt="5">
        <dgm:presLayoutVars>
          <dgm:bulletEnabled val="1"/>
        </dgm:presLayoutVars>
      </dgm:prSet>
      <dgm:spPr/>
    </dgm:pt>
    <dgm:pt modelId="{947B5420-22AD-48CE-AC56-81C0779BAE11}" type="pres">
      <dgm:prSet presAssocID="{3350388F-60A1-471A-ACBA-BA47DB070DE5}" presName="parentText" presStyleLbl="node1" presStyleIdx="3" presStyleCnt="5" custLinFactNeighborY="-26768">
        <dgm:presLayoutVars>
          <dgm:chMax val="0"/>
          <dgm:bulletEnabled val="1"/>
        </dgm:presLayoutVars>
      </dgm:prSet>
      <dgm:spPr/>
    </dgm:pt>
    <dgm:pt modelId="{42D2FB98-FEE2-42DC-A239-54B361C34328}" type="pres">
      <dgm:prSet presAssocID="{3350388F-60A1-471A-ACBA-BA47DB070DE5}" presName="childText" presStyleLbl="revTx" presStyleIdx="3" presStyleCnt="5">
        <dgm:presLayoutVars>
          <dgm:bulletEnabled val="1"/>
        </dgm:presLayoutVars>
      </dgm:prSet>
      <dgm:spPr/>
    </dgm:pt>
    <dgm:pt modelId="{525045F3-7B4D-4D16-879B-234B2E2CD48D}" type="pres">
      <dgm:prSet presAssocID="{51AB820E-9C18-414D-8DF3-413CF2B9AE52}" presName="parentText" presStyleLbl="node1" presStyleIdx="4" presStyleCnt="5" custLinFactNeighborY="-19120">
        <dgm:presLayoutVars>
          <dgm:chMax val="0"/>
          <dgm:bulletEnabled val="1"/>
        </dgm:presLayoutVars>
      </dgm:prSet>
      <dgm:spPr/>
    </dgm:pt>
    <dgm:pt modelId="{DBD4E719-A37C-4465-AEA5-8B5AD96C85FA}" type="pres">
      <dgm:prSet presAssocID="{51AB820E-9C18-414D-8DF3-413CF2B9AE5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CE9A0A7-21B6-4EE1-B4BC-78AC11F29081}" type="presOf" srcId="{3350388F-60A1-471A-ACBA-BA47DB070DE5}" destId="{947B5420-22AD-48CE-AC56-81C0779BAE11}" srcOrd="0" destOrd="0" presId="urn:microsoft.com/office/officeart/2005/8/layout/vList2"/>
    <dgm:cxn modelId="{A6F74F75-8400-4852-9DD1-B9B0B722A3A4}" type="presOf" srcId="{62FE0354-2A13-4EB5-8F09-6C4D1D867E1D}" destId="{4553AF15-B75A-4CEE-87C6-CE453EA4A01F}" srcOrd="0" destOrd="0" presId="urn:microsoft.com/office/officeart/2005/8/layout/vList2"/>
    <dgm:cxn modelId="{AC9C926B-85BE-42E0-8E14-CA283A264C54}" srcId="{ED72F5F2-7E38-48AE-838D-5B3B660A3832}" destId="{62FE0354-2A13-4EB5-8F09-6C4D1D867E1D}" srcOrd="0" destOrd="0" parTransId="{2B7688A0-0511-4BBA-8726-EB851FC7B7EE}" sibTransId="{99B62CB6-FE39-4D1B-BAFE-DDFA5DCD492C}"/>
    <dgm:cxn modelId="{86E30307-B242-42A8-8F66-0899CF641831}" srcId="{690F89FB-2634-4B0B-9B66-7047AA454294}" destId="{5F5496CB-13E8-4F18-B2FF-534FAE5A18FC}" srcOrd="2" destOrd="0" parTransId="{011BCF58-7695-491C-B1C2-EEDEC881FDBF}" sibTransId="{2AFA4A0D-D1BA-4233-98C1-A5D4B6A36CB1}"/>
    <dgm:cxn modelId="{F778C3DC-2904-4BC4-9119-C4F5D023078C}" srcId="{51AB820E-9C18-414D-8DF3-413CF2B9AE52}" destId="{A597AE5D-1563-4153-B497-4AF8DE517C42}" srcOrd="0" destOrd="0" parTransId="{07F65305-A967-4A22-B43A-B301FED6694B}" sibTransId="{107A626D-B356-4900-9EB6-218B91504550}"/>
    <dgm:cxn modelId="{2EF0806A-B2B9-41F3-83E4-963C19B5BA33}" type="presOf" srcId="{690F89FB-2634-4B0B-9B66-7047AA454294}" destId="{60650ED4-21A8-4EA6-A34A-CDCEF8A917E1}" srcOrd="0" destOrd="0" presId="urn:microsoft.com/office/officeart/2005/8/layout/vList2"/>
    <dgm:cxn modelId="{D4A85486-50BC-4355-8ED0-8A145D0DE1D4}" type="presOf" srcId="{342635A2-A1A3-4F46-87CC-81236A2EF373}" destId="{1BD929A4-77A2-45DF-9A2A-A121BBF8800D}" srcOrd="0" destOrd="0" presId="urn:microsoft.com/office/officeart/2005/8/layout/vList2"/>
    <dgm:cxn modelId="{5BD748C9-838F-4116-A278-1575FB8D02D2}" type="presOf" srcId="{5F5496CB-13E8-4F18-B2FF-534FAE5A18FC}" destId="{ED655A0F-42BD-43C0-89AC-FF7A2D1CDF65}" srcOrd="0" destOrd="0" presId="urn:microsoft.com/office/officeart/2005/8/layout/vList2"/>
    <dgm:cxn modelId="{F7CCAE3F-809F-46DC-AA3A-A1469012F32F}" srcId="{690F89FB-2634-4B0B-9B66-7047AA454294}" destId="{3350388F-60A1-471A-ACBA-BA47DB070DE5}" srcOrd="3" destOrd="0" parTransId="{47BD15E0-060F-458A-A90E-1AB1EBA070DB}" sibTransId="{C203A57F-E4A8-4310-8168-2832308ADD5B}"/>
    <dgm:cxn modelId="{CD457ED7-5005-4954-9091-375F0AD56EAA}" type="presOf" srcId="{A597AE5D-1563-4153-B497-4AF8DE517C42}" destId="{DBD4E719-A37C-4465-AEA5-8B5AD96C85FA}" srcOrd="0" destOrd="0" presId="urn:microsoft.com/office/officeart/2005/8/layout/vList2"/>
    <dgm:cxn modelId="{3B07CC8D-5383-4A90-8580-FC334B0A4EBF}" type="presOf" srcId="{601182D0-B661-464A-9E9B-20F0C21363A1}" destId="{42D2FB98-FEE2-42DC-A239-54B361C34328}" srcOrd="0" destOrd="0" presId="urn:microsoft.com/office/officeart/2005/8/layout/vList2"/>
    <dgm:cxn modelId="{FA9500B1-4134-4074-8985-35C8F61FE656}" type="presOf" srcId="{DD9C8B7F-B653-417D-A27B-9484B970FBAF}" destId="{C6EE9796-0D91-41A6-AE6E-C72B7AC7ECB2}" srcOrd="0" destOrd="0" presId="urn:microsoft.com/office/officeart/2005/8/layout/vList2"/>
    <dgm:cxn modelId="{6EB2A9B6-F74D-45DC-B4B2-A4AA8180828A}" srcId="{5F5496CB-13E8-4F18-B2FF-534FAE5A18FC}" destId="{DD9C8B7F-B653-417D-A27B-9484B970FBAF}" srcOrd="0" destOrd="0" parTransId="{0BB8C9AC-E1C8-410B-AB33-D52C170AF711}" sibTransId="{8BC7DB44-4FD4-4E1A-9485-E08485318E8D}"/>
    <dgm:cxn modelId="{44EAEDBE-2F89-4941-B782-8312CC6B6CA1}" type="presOf" srcId="{A4CD7AE9-1B7C-45AA-BA92-2F7B774E38C1}" destId="{EDC7A4B0-E6E6-4EA9-A676-271BE2973B66}" srcOrd="0" destOrd="0" presId="urn:microsoft.com/office/officeart/2005/8/layout/vList2"/>
    <dgm:cxn modelId="{3A18277D-ADD6-4D0B-9C0E-5FCEB9425E9F}" type="presOf" srcId="{51AB820E-9C18-414D-8DF3-413CF2B9AE52}" destId="{525045F3-7B4D-4D16-879B-234B2E2CD48D}" srcOrd="0" destOrd="0" presId="urn:microsoft.com/office/officeart/2005/8/layout/vList2"/>
    <dgm:cxn modelId="{20E0E4E4-D2B0-402F-9919-0BD37DAC7BDD}" type="presOf" srcId="{ED72F5F2-7E38-48AE-838D-5B3B660A3832}" destId="{49029E72-FC94-4AE9-98BE-9A93A409FA07}" srcOrd="0" destOrd="0" presId="urn:microsoft.com/office/officeart/2005/8/layout/vList2"/>
    <dgm:cxn modelId="{9FC99696-0EBE-4A92-B5C7-EA45B14CEAC0}" srcId="{A4CD7AE9-1B7C-45AA-BA92-2F7B774E38C1}" destId="{342635A2-A1A3-4F46-87CC-81236A2EF373}" srcOrd="0" destOrd="0" parTransId="{41BE4DC7-26EE-489B-96E3-8464C457FE87}" sibTransId="{45A1E772-D956-4DFA-8F10-5748A986CD00}"/>
    <dgm:cxn modelId="{DBD77E3B-6335-4871-943E-C70F1D1DF229}" srcId="{690F89FB-2634-4B0B-9B66-7047AA454294}" destId="{ED72F5F2-7E38-48AE-838D-5B3B660A3832}" srcOrd="0" destOrd="0" parTransId="{779F0A2B-C465-435E-A877-1DA0B8CBA781}" sibTransId="{78B57CDC-C084-4AD6-992F-391495224CEC}"/>
    <dgm:cxn modelId="{B8D837C4-EA6D-4D77-BBCB-02E7A899395B}" srcId="{3350388F-60A1-471A-ACBA-BA47DB070DE5}" destId="{601182D0-B661-464A-9E9B-20F0C21363A1}" srcOrd="0" destOrd="0" parTransId="{E996EEE5-70EE-4754-9658-AE9C4D3D21F8}" sibTransId="{2E0AE818-3052-4B16-9288-AD088D00C64F}"/>
    <dgm:cxn modelId="{707AB624-6C60-4A89-AAA3-57F7105B48BB}" srcId="{690F89FB-2634-4B0B-9B66-7047AA454294}" destId="{A4CD7AE9-1B7C-45AA-BA92-2F7B774E38C1}" srcOrd="1" destOrd="0" parTransId="{07F82CE3-BA32-4211-AAF6-70EAC6D9E658}" sibTransId="{E2A269F0-F68A-423D-898B-526C7CFAA537}"/>
    <dgm:cxn modelId="{2552CFA3-E475-4BA1-8CC0-593FE5CA62BC}" srcId="{690F89FB-2634-4B0B-9B66-7047AA454294}" destId="{51AB820E-9C18-414D-8DF3-413CF2B9AE52}" srcOrd="4" destOrd="0" parTransId="{33DE2794-8274-460A-92F8-9E8FCC882349}" sibTransId="{D0C86DD5-80FD-4697-A231-21AA4A8A4598}"/>
    <dgm:cxn modelId="{88BD843A-244E-4244-9095-6D6D5450D77A}" type="presParOf" srcId="{60650ED4-21A8-4EA6-A34A-CDCEF8A917E1}" destId="{49029E72-FC94-4AE9-98BE-9A93A409FA07}" srcOrd="0" destOrd="0" presId="urn:microsoft.com/office/officeart/2005/8/layout/vList2"/>
    <dgm:cxn modelId="{8E2FBB5F-CCCC-4244-BE3B-E5FA6F4C3D88}" type="presParOf" srcId="{60650ED4-21A8-4EA6-A34A-CDCEF8A917E1}" destId="{4553AF15-B75A-4CEE-87C6-CE453EA4A01F}" srcOrd="1" destOrd="0" presId="urn:microsoft.com/office/officeart/2005/8/layout/vList2"/>
    <dgm:cxn modelId="{137E1DA1-E4CD-4E58-9082-0DED1720EEEE}" type="presParOf" srcId="{60650ED4-21A8-4EA6-A34A-CDCEF8A917E1}" destId="{EDC7A4B0-E6E6-4EA9-A676-271BE2973B66}" srcOrd="2" destOrd="0" presId="urn:microsoft.com/office/officeart/2005/8/layout/vList2"/>
    <dgm:cxn modelId="{16444891-9DD5-4F81-B746-CF7D416E19AB}" type="presParOf" srcId="{60650ED4-21A8-4EA6-A34A-CDCEF8A917E1}" destId="{1BD929A4-77A2-45DF-9A2A-A121BBF8800D}" srcOrd="3" destOrd="0" presId="urn:microsoft.com/office/officeart/2005/8/layout/vList2"/>
    <dgm:cxn modelId="{CE60215B-EB6D-439A-A970-9AD7D9D773C7}" type="presParOf" srcId="{60650ED4-21A8-4EA6-A34A-CDCEF8A917E1}" destId="{ED655A0F-42BD-43C0-89AC-FF7A2D1CDF65}" srcOrd="4" destOrd="0" presId="urn:microsoft.com/office/officeart/2005/8/layout/vList2"/>
    <dgm:cxn modelId="{E8103389-9DD8-4E30-B46D-F6CACEA0298C}" type="presParOf" srcId="{60650ED4-21A8-4EA6-A34A-CDCEF8A917E1}" destId="{C6EE9796-0D91-41A6-AE6E-C72B7AC7ECB2}" srcOrd="5" destOrd="0" presId="urn:microsoft.com/office/officeart/2005/8/layout/vList2"/>
    <dgm:cxn modelId="{B3C70112-60F2-490C-8FBF-B4BCBFE99AF6}" type="presParOf" srcId="{60650ED4-21A8-4EA6-A34A-CDCEF8A917E1}" destId="{947B5420-22AD-48CE-AC56-81C0779BAE11}" srcOrd="6" destOrd="0" presId="urn:microsoft.com/office/officeart/2005/8/layout/vList2"/>
    <dgm:cxn modelId="{103EF40B-8416-40DB-A3EE-6A8D4710D80D}" type="presParOf" srcId="{60650ED4-21A8-4EA6-A34A-CDCEF8A917E1}" destId="{42D2FB98-FEE2-42DC-A239-54B361C34328}" srcOrd="7" destOrd="0" presId="urn:microsoft.com/office/officeart/2005/8/layout/vList2"/>
    <dgm:cxn modelId="{625CE098-615A-4CDB-BB41-0673465484E7}" type="presParOf" srcId="{60650ED4-21A8-4EA6-A34A-CDCEF8A917E1}" destId="{525045F3-7B4D-4D16-879B-234B2E2CD48D}" srcOrd="8" destOrd="0" presId="urn:microsoft.com/office/officeart/2005/8/layout/vList2"/>
    <dgm:cxn modelId="{C24E6F8C-3BFF-43C8-BB6B-EF76DE3A53BC}" type="presParOf" srcId="{60650ED4-21A8-4EA6-A34A-CDCEF8A917E1}" destId="{DBD4E719-A37C-4465-AEA5-8B5AD96C85F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490FF-5B9B-4C76-B514-A5A882158E64}">
      <dsp:nvSpPr>
        <dsp:cNvPr id="0" name=""/>
        <dsp:cNvSpPr/>
      </dsp:nvSpPr>
      <dsp:spPr>
        <a:xfrm>
          <a:off x="2696093" y="-4"/>
          <a:ext cx="2837412" cy="2785520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Contribution of Leader to EU/RDP policy objectives and  RDP result and impacts</a:t>
          </a:r>
          <a:r>
            <a:rPr lang="sk-SK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 (</a:t>
          </a:r>
          <a:r>
            <a:rPr lang="sk-SK" sz="1600" b="0" i="0" kern="1200" err="1">
              <a:solidFill>
                <a:schemeClr val="tx1">
                  <a:lumMod val="65000"/>
                  <a:lumOff val="35000"/>
                </a:schemeClr>
              </a:solidFill>
            </a:rPr>
            <a:t>primary</a:t>
          </a:r>
          <a:r>
            <a:rPr lang="sk-SK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 and </a:t>
          </a:r>
          <a:r>
            <a:rPr lang="sk-SK" sz="1600" b="0" i="0" kern="1200" err="1">
              <a:solidFill>
                <a:schemeClr val="tx1">
                  <a:lumMod val="65000"/>
                  <a:lumOff val="35000"/>
                </a:schemeClr>
              </a:solidFill>
            </a:rPr>
            <a:t>secondary</a:t>
          </a:r>
          <a:r>
            <a:rPr lang="sk-SK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sk-SK" sz="1600" b="0" i="0" kern="1200" err="1">
              <a:solidFill>
                <a:schemeClr val="tx1">
                  <a:lumMod val="65000"/>
                  <a:lumOff val="35000"/>
                </a:schemeClr>
              </a:solidFill>
            </a:rPr>
            <a:t>effects</a:t>
          </a:r>
          <a:r>
            <a:rPr lang="sk-SK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sk-SK" sz="16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74415" y="487461"/>
        <a:ext cx="2080769" cy="1253484"/>
      </dsp:txXfrm>
    </dsp:sp>
    <dsp:sp modelId="{68D9EB2C-11DE-4CD7-BADC-6CF5440942DA}">
      <dsp:nvSpPr>
        <dsp:cNvPr id="0" name=""/>
        <dsp:cNvSpPr/>
      </dsp:nvSpPr>
      <dsp:spPr>
        <a:xfrm>
          <a:off x="3612603" y="1587483"/>
          <a:ext cx="2837412" cy="2785520"/>
        </a:xfrm>
        <a:prstGeom prst="ellipse">
          <a:avLst/>
        </a:prstGeom>
        <a:solidFill>
          <a:srgbClr val="E5B02E">
            <a:alpha val="5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Application of 7</a:t>
          </a:r>
          <a:r>
            <a:rPr lang="sk-SK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sk-SK" sz="1600" b="0" i="0" kern="1200" err="1">
              <a:solidFill>
                <a:schemeClr val="tx1">
                  <a:lumMod val="65000"/>
                  <a:lumOff val="35000"/>
                </a:schemeClr>
              </a:solidFill>
            </a:rPr>
            <a:t>Leader</a:t>
          </a:r>
          <a:r>
            <a:rPr lang="en-GB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 principles </a:t>
          </a:r>
          <a:endParaRPr lang="sk-SK" sz="16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80378" y="2307076"/>
        <a:ext cx="1702447" cy="1532036"/>
      </dsp:txXfrm>
    </dsp:sp>
    <dsp:sp modelId="{54940029-5793-4522-97F2-539936164A34}">
      <dsp:nvSpPr>
        <dsp:cNvPr id="0" name=""/>
        <dsp:cNvSpPr/>
      </dsp:nvSpPr>
      <dsp:spPr>
        <a:xfrm>
          <a:off x="1779584" y="1587483"/>
          <a:ext cx="2837412" cy="2785520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>
              <a:solidFill>
                <a:schemeClr val="tx1">
                  <a:lumMod val="65000"/>
                  <a:lumOff val="35000"/>
                </a:schemeClr>
              </a:solidFill>
            </a:rPr>
            <a:t>Added value of Leader defined for RDP territory</a:t>
          </a:r>
          <a:endParaRPr lang="sk-SK" sz="16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46773" y="2307076"/>
        <a:ext cx="1702447" cy="1532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9E72-FC94-4AE9-98BE-9A93A409FA07}">
      <dsp:nvSpPr>
        <dsp:cNvPr id="0" name=""/>
        <dsp:cNvSpPr/>
      </dsp:nvSpPr>
      <dsp:spPr>
        <a:xfrm>
          <a:off x="0" y="148762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Relevant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169323"/>
        <a:ext cx="8188478" cy="380078"/>
      </dsp:txXfrm>
    </dsp:sp>
    <dsp:sp modelId="{4553AF15-B75A-4CEE-87C6-CE453EA4A01F}">
      <dsp:nvSpPr>
        <dsp:cNvPr id="0" name=""/>
        <dsp:cNvSpPr/>
      </dsp:nvSpPr>
      <dsp:spPr>
        <a:xfrm>
          <a:off x="0" y="569962"/>
          <a:ext cx="8229600" cy="56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indicators closely linked to the objectives to be reached? Are they stated at the right level – are the impact indicators really indicators of impacts and do result indicators refer to results?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569962"/>
        <a:ext cx="8229600" cy="563983"/>
      </dsp:txXfrm>
    </dsp:sp>
    <dsp:sp modelId="{EDC7A4B0-E6E6-4EA9-A676-271BE2973B66}">
      <dsp:nvSpPr>
        <dsp:cNvPr id="0" name=""/>
        <dsp:cNvSpPr/>
      </dsp:nvSpPr>
      <dsp:spPr>
        <a:xfrm>
          <a:off x="0" y="1031358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Accepted 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1051919"/>
        <a:ext cx="8188478" cy="380078"/>
      </dsp:txXfrm>
    </dsp:sp>
    <dsp:sp modelId="{1BD929A4-77A2-45DF-9A2A-A121BBF8800D}">
      <dsp:nvSpPr>
        <dsp:cNvPr id="0" name=""/>
        <dsp:cNvSpPr/>
      </dsp:nvSpPr>
      <dsp:spPr>
        <a:xfrm>
          <a:off x="0" y="155514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by stakeholders?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555145"/>
        <a:ext cx="8229600" cy="298080"/>
      </dsp:txXfrm>
    </dsp:sp>
    <dsp:sp modelId="{ED655A0F-42BD-43C0-89AC-FF7A2D1CDF65}">
      <dsp:nvSpPr>
        <dsp:cNvPr id="0" name=""/>
        <dsp:cNvSpPr/>
      </dsp:nvSpPr>
      <dsp:spPr>
        <a:xfrm>
          <a:off x="0" y="1768037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Credible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1788598"/>
        <a:ext cx="8188478" cy="380078"/>
      </dsp:txXfrm>
    </dsp:sp>
    <dsp:sp modelId="{C6EE9796-0D91-41A6-AE6E-C72B7AC7ECB2}">
      <dsp:nvSpPr>
        <dsp:cNvPr id="0" name=""/>
        <dsp:cNvSpPr/>
      </dsp:nvSpPr>
      <dsp:spPr>
        <a:xfrm>
          <a:off x="0" y="227442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externally, while being unambiguous and easy to interpret for non-experts?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2274425"/>
        <a:ext cx="8229600" cy="298080"/>
      </dsp:txXfrm>
    </dsp:sp>
    <dsp:sp modelId="{947B5420-22AD-48CE-AC56-81C0779BAE11}">
      <dsp:nvSpPr>
        <dsp:cNvPr id="0" name=""/>
        <dsp:cNvSpPr/>
      </dsp:nvSpPr>
      <dsp:spPr>
        <a:xfrm>
          <a:off x="0" y="2492715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Easy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2513276"/>
        <a:ext cx="8188478" cy="380078"/>
      </dsp:txXfrm>
    </dsp:sp>
    <dsp:sp modelId="{42D2FB98-FEE2-42DC-A239-54B361C34328}">
      <dsp:nvSpPr>
        <dsp:cNvPr id="0" name=""/>
        <dsp:cNvSpPr/>
      </dsp:nvSpPr>
      <dsp:spPr>
        <a:xfrm>
          <a:off x="0" y="299370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easy to monitor?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2993705"/>
        <a:ext cx="8229600" cy="298080"/>
      </dsp:txXfrm>
    </dsp:sp>
    <dsp:sp modelId="{525045F3-7B4D-4D16-879B-234B2E2CD48D}">
      <dsp:nvSpPr>
        <dsp:cNvPr id="0" name=""/>
        <dsp:cNvSpPr/>
      </dsp:nvSpPr>
      <dsp:spPr>
        <a:xfrm>
          <a:off x="0" y="3234792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Robust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3255353"/>
        <a:ext cx="8188478" cy="380078"/>
      </dsp:txXfrm>
    </dsp:sp>
    <dsp:sp modelId="{DBD4E719-A37C-4465-AEA5-8B5AD96C85FA}">
      <dsp:nvSpPr>
        <dsp:cNvPr id="0" name=""/>
        <dsp:cNvSpPr/>
      </dsp:nvSpPr>
      <dsp:spPr>
        <a:xfrm>
          <a:off x="0" y="371298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Will they continue to be usable and are they such that they cannot be manipulated easily?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712985"/>
        <a:ext cx="8229600" cy="29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BD02-D0D2-457C-A41B-1CB7FE70C0B2}">
      <dsp:nvSpPr>
        <dsp:cNvPr id="0" name=""/>
        <dsp:cNvSpPr/>
      </dsp:nvSpPr>
      <dsp:spPr>
        <a:xfrm>
          <a:off x="2904049" y="50447"/>
          <a:ext cx="2421501" cy="2421501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L</a:t>
          </a:r>
          <a:r>
            <a:rPr lang="sk-SK" sz="1800" b="0" i="0" kern="1200" err="1"/>
            <a:t>ocal</a:t>
          </a:r>
          <a:r>
            <a:rPr lang="sk-SK" sz="1800" b="0" i="0" kern="1200"/>
            <a:t> </a:t>
          </a:r>
          <a:r>
            <a:rPr lang="sk-SK" sz="1800" b="0" i="0" kern="1200" err="1"/>
            <a:t>development</a:t>
          </a:r>
          <a:r>
            <a:rPr lang="sk-SK" sz="1800" b="0" i="0" kern="1200"/>
            <a:t> </a:t>
          </a:r>
          <a:r>
            <a:rPr lang="sk-SK" sz="1800" b="0" i="0" kern="1200" err="1"/>
            <a:t>strategy</a:t>
          </a:r>
          <a:endParaRPr lang="sk-SK" sz="1800" kern="1200"/>
        </a:p>
      </dsp:txBody>
      <dsp:txXfrm>
        <a:off x="3226916" y="474210"/>
        <a:ext cx="1775767" cy="1089675"/>
      </dsp:txXfrm>
    </dsp:sp>
    <dsp:sp modelId="{50423EE5-51BD-46D1-A687-D9E4CBFAC6C0}">
      <dsp:nvSpPr>
        <dsp:cNvPr id="0" name=""/>
        <dsp:cNvSpPr/>
      </dsp:nvSpPr>
      <dsp:spPr>
        <a:xfrm>
          <a:off x="3777807" y="1563886"/>
          <a:ext cx="2421501" cy="2421501"/>
        </a:xfrm>
        <a:prstGeom prst="ellipse">
          <a:avLst/>
        </a:prstGeom>
        <a:solidFill>
          <a:srgbClr val="E5B02E">
            <a:alpha val="5000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Application of 7 principles</a:t>
          </a:r>
          <a:endParaRPr lang="sk-SK" sz="1800" kern="1200"/>
        </a:p>
      </dsp:txBody>
      <dsp:txXfrm>
        <a:off x="4518383" y="2189441"/>
        <a:ext cx="1452900" cy="1331825"/>
      </dsp:txXfrm>
    </dsp:sp>
    <dsp:sp modelId="{2D47A9CB-3C56-44ED-9494-F887FC5C12AD}">
      <dsp:nvSpPr>
        <dsp:cNvPr id="0" name=""/>
        <dsp:cNvSpPr/>
      </dsp:nvSpPr>
      <dsp:spPr>
        <a:xfrm>
          <a:off x="2030290" y="1563886"/>
          <a:ext cx="2421501" cy="2421501"/>
        </a:xfrm>
        <a:prstGeom prst="ellipse">
          <a:avLst/>
        </a:prstGeom>
        <a:solidFill>
          <a:srgbClr val="5DB499">
            <a:alpha val="5000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Added value</a:t>
          </a:r>
          <a:endParaRPr lang="sk-SK" sz="1800" kern="1200"/>
        </a:p>
      </dsp:txBody>
      <dsp:txXfrm>
        <a:off x="2258315" y="2189441"/>
        <a:ext cx="1452900" cy="1331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5CA76-142E-4F87-B181-D614B865741A}">
      <dsp:nvSpPr>
        <dsp:cNvPr id="0" name=""/>
        <dsp:cNvSpPr/>
      </dsp:nvSpPr>
      <dsp:spPr>
        <a:xfrm>
          <a:off x="494655" y="0"/>
          <a:ext cx="5606097" cy="37610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DCA3C-147C-4E8C-A9A2-B938A7BA96A4}">
      <dsp:nvSpPr>
        <dsp:cNvPr id="0" name=""/>
        <dsp:cNvSpPr/>
      </dsp:nvSpPr>
      <dsp:spPr>
        <a:xfrm>
          <a:off x="7084" y="1128307"/>
          <a:ext cx="2122897" cy="1504409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>
              <a:solidFill>
                <a:srgbClr val="7F7F7F"/>
              </a:solidFill>
              <a:latin typeface="Helvetica"/>
              <a:cs typeface="Helvetica"/>
            </a:rPr>
            <a:t>Territory description</a:t>
          </a:r>
        </a:p>
      </dsp:txBody>
      <dsp:txXfrm>
        <a:off x="80523" y="1201746"/>
        <a:ext cx="1976019" cy="1357531"/>
      </dsp:txXfrm>
    </dsp:sp>
    <dsp:sp modelId="{5B7D9711-FD58-45A7-A212-65A9D35A215D}">
      <dsp:nvSpPr>
        <dsp:cNvPr id="0" name=""/>
        <dsp:cNvSpPr/>
      </dsp:nvSpPr>
      <dsp:spPr>
        <a:xfrm>
          <a:off x="2236255" y="1128307"/>
          <a:ext cx="2122897" cy="1504409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>
              <a:solidFill>
                <a:srgbClr val="7F7F7F"/>
              </a:solidFill>
              <a:latin typeface="Helvetica"/>
              <a:cs typeface="Helvetica"/>
            </a:rPr>
            <a:t>SWOT analysis </a:t>
          </a:r>
        </a:p>
      </dsp:txBody>
      <dsp:txXfrm>
        <a:off x="2309694" y="1201746"/>
        <a:ext cx="1976019" cy="1357531"/>
      </dsp:txXfrm>
    </dsp:sp>
    <dsp:sp modelId="{E39E8035-2ABD-41D2-A70E-36E53C81640E}">
      <dsp:nvSpPr>
        <dsp:cNvPr id="0" name=""/>
        <dsp:cNvSpPr/>
      </dsp:nvSpPr>
      <dsp:spPr>
        <a:xfrm>
          <a:off x="4465426" y="1128307"/>
          <a:ext cx="2122897" cy="1504409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>
              <a:solidFill>
                <a:srgbClr val="7F7F7F"/>
              </a:solidFill>
              <a:latin typeface="Helvetica"/>
              <a:cs typeface="Helvetica"/>
            </a:rPr>
            <a:t>Needs assessment </a:t>
          </a:r>
        </a:p>
      </dsp:txBody>
      <dsp:txXfrm>
        <a:off x="4538865" y="1201746"/>
        <a:ext cx="1976019" cy="1357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9E72-FC94-4AE9-98BE-9A93A409FA07}">
      <dsp:nvSpPr>
        <dsp:cNvPr id="0" name=""/>
        <dsp:cNvSpPr/>
      </dsp:nvSpPr>
      <dsp:spPr>
        <a:xfrm>
          <a:off x="0" y="148762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Relevant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169323"/>
        <a:ext cx="8188478" cy="380078"/>
      </dsp:txXfrm>
    </dsp:sp>
    <dsp:sp modelId="{4553AF15-B75A-4CEE-87C6-CE453EA4A01F}">
      <dsp:nvSpPr>
        <dsp:cNvPr id="0" name=""/>
        <dsp:cNvSpPr/>
      </dsp:nvSpPr>
      <dsp:spPr>
        <a:xfrm>
          <a:off x="0" y="569962"/>
          <a:ext cx="8229600" cy="56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indicators closely linked to the objectives to be reached? Are they stated at the right level – are the impact indicators really indicators of impacts and do result indicators refer to results?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569962"/>
        <a:ext cx="8229600" cy="563983"/>
      </dsp:txXfrm>
    </dsp:sp>
    <dsp:sp modelId="{EDC7A4B0-E6E6-4EA9-A676-271BE2973B66}">
      <dsp:nvSpPr>
        <dsp:cNvPr id="0" name=""/>
        <dsp:cNvSpPr/>
      </dsp:nvSpPr>
      <dsp:spPr>
        <a:xfrm>
          <a:off x="0" y="1031358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Accepted 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1051919"/>
        <a:ext cx="8188478" cy="380078"/>
      </dsp:txXfrm>
    </dsp:sp>
    <dsp:sp modelId="{1BD929A4-77A2-45DF-9A2A-A121BBF8800D}">
      <dsp:nvSpPr>
        <dsp:cNvPr id="0" name=""/>
        <dsp:cNvSpPr/>
      </dsp:nvSpPr>
      <dsp:spPr>
        <a:xfrm>
          <a:off x="0" y="155514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by stakeholders?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555145"/>
        <a:ext cx="8229600" cy="298080"/>
      </dsp:txXfrm>
    </dsp:sp>
    <dsp:sp modelId="{ED655A0F-42BD-43C0-89AC-FF7A2D1CDF65}">
      <dsp:nvSpPr>
        <dsp:cNvPr id="0" name=""/>
        <dsp:cNvSpPr/>
      </dsp:nvSpPr>
      <dsp:spPr>
        <a:xfrm>
          <a:off x="0" y="1768037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Credible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1788598"/>
        <a:ext cx="8188478" cy="380078"/>
      </dsp:txXfrm>
    </dsp:sp>
    <dsp:sp modelId="{C6EE9796-0D91-41A6-AE6E-C72B7AC7ECB2}">
      <dsp:nvSpPr>
        <dsp:cNvPr id="0" name=""/>
        <dsp:cNvSpPr/>
      </dsp:nvSpPr>
      <dsp:spPr>
        <a:xfrm>
          <a:off x="0" y="227442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accepted externally, while being unambiguous and easy to interpret for non-experts?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2274425"/>
        <a:ext cx="8229600" cy="298080"/>
      </dsp:txXfrm>
    </dsp:sp>
    <dsp:sp modelId="{947B5420-22AD-48CE-AC56-81C0779BAE11}">
      <dsp:nvSpPr>
        <dsp:cNvPr id="0" name=""/>
        <dsp:cNvSpPr/>
      </dsp:nvSpPr>
      <dsp:spPr>
        <a:xfrm>
          <a:off x="0" y="2492715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Easy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2513276"/>
        <a:ext cx="8188478" cy="380078"/>
      </dsp:txXfrm>
    </dsp:sp>
    <dsp:sp modelId="{42D2FB98-FEE2-42DC-A239-54B361C34328}">
      <dsp:nvSpPr>
        <dsp:cNvPr id="0" name=""/>
        <dsp:cNvSpPr/>
      </dsp:nvSpPr>
      <dsp:spPr>
        <a:xfrm>
          <a:off x="0" y="299370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Are they easy to monitor?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2993705"/>
        <a:ext cx="8229600" cy="298080"/>
      </dsp:txXfrm>
    </dsp:sp>
    <dsp:sp modelId="{525045F3-7B4D-4D16-879B-234B2E2CD48D}">
      <dsp:nvSpPr>
        <dsp:cNvPr id="0" name=""/>
        <dsp:cNvSpPr/>
      </dsp:nvSpPr>
      <dsp:spPr>
        <a:xfrm>
          <a:off x="0" y="3234792"/>
          <a:ext cx="8229600" cy="421200"/>
        </a:xfrm>
        <a:prstGeom prst="roundRect">
          <a:avLst/>
        </a:prstGeom>
        <a:solidFill>
          <a:srgbClr val="F07E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Helvetica" panose="020B0604020202020204" pitchFamily="34" charset="0"/>
              <a:cs typeface="Helvetica" panose="020B0604020202020204" pitchFamily="34" charset="0"/>
            </a:rPr>
            <a:t>Robust</a:t>
          </a:r>
          <a:endParaRPr lang="sk-SK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561" y="3255353"/>
        <a:ext cx="8188478" cy="380078"/>
      </dsp:txXfrm>
    </dsp:sp>
    <dsp:sp modelId="{DBD4E719-A37C-4465-AEA5-8B5AD96C85FA}">
      <dsp:nvSpPr>
        <dsp:cNvPr id="0" name=""/>
        <dsp:cNvSpPr/>
      </dsp:nvSpPr>
      <dsp:spPr>
        <a:xfrm>
          <a:off x="0" y="3712985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Will they continue to be usable and are they such that they cannot be manipulated easily? </a:t>
          </a:r>
          <a:endParaRPr lang="sk-SK" sz="1400" kern="12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712985"/>
        <a:ext cx="8229600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0BEF-C449-4445-902C-DBD778F70D67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0E8E-2183-0F45-977D-0E9AA4F38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E5B5-454E-9942-BCB7-560DA75C89BD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46B0-ECFF-3043-A80D-709184A924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33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18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9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2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noProof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/>
          </a:p>
          <a:p>
            <a:endParaRPr lang="sk-SK"/>
          </a:p>
          <a:p>
            <a:endParaRPr lang="sk-SK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91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4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0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18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uralevaluation.eu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hyperlink" Target="http://enrd.ec.europa.eu/evaluation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539-4B10-2745-A1CB-DFD8C5D086B1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BCA666B-82EC-9F42-81B4-8AD27479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FBD-FF9A-8F4B-AEB7-9D063CDBBF97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76F3-1C1C-BA49-917A-8A40E198AB80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7D2F-7D04-A846-920D-A864C888B40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1488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>
                <a:solidFill>
                  <a:srgbClr val="6F6F6F"/>
                </a:solidFill>
                <a:latin typeface="Helvetica"/>
                <a:cs typeface="Helvetica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>
                <a:solidFill>
                  <a:srgbClr val="6F6F6F"/>
                </a:solidFill>
                <a:latin typeface="Helvetica"/>
                <a:cs typeface="Helvetica"/>
              </a:rPr>
              <a:t>E-mail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3"/>
              </a:rPr>
              <a:t>info@ruralevaluation.eu</a:t>
            </a:r>
            <a:endParaRPr lang="en-US" sz="18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fr-BE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4"/>
              </a:rPr>
              <a:t>http://enrd.ec.europa.eu/evaluation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D5F4-2689-D344-BDAC-A20B870C0195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Helvetica Light"/>
                <a:cs typeface="Helvetica Light"/>
              </a:defRPr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4A4-C1D3-C745-A855-85F6481B626E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A547-8546-2541-A165-756F2799691B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910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5552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910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5552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A118-50DD-8F46-B761-B55D8C3FF323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E480-EA1F-1541-9C71-F09992B19D9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9122-08B4-BA4F-81E6-8DCF1E772D3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2400" b="0" i="0">
                <a:latin typeface="Helvetica Light"/>
                <a:cs typeface="Helvetica Ligh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4F7E-54FC-A84F-88C6-105F4CD0B493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7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0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8860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860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250-FA54-BB43-8CE7-9C8FD15FEBB1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96522"/>
            <a:ext cx="822960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7D2F-7D04-A846-920D-A864C888B40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1" i="0" kern="120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fld id="{BBCA666B-82EC-9F42-81B4-8AD2747952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38337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D3A25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29A28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enrd.ec.europa.eu/evaluation" TargetMode="External"/><Relationship Id="rId4" Type="http://schemas.openxmlformats.org/officeDocument/2006/relationships/hyperlink" Target="mailto:info@ruralevaluation.e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95202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sk-SK" altLang="fr-FR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Leader</a:t>
            </a:r>
            <a:endParaRPr lang="fr-FR" sz="3200" b="1" spc="100">
              <a:solidFill>
                <a:srgbClr val="F07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40030" y="5473700"/>
            <a:ext cx="5913120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sk-SK" altLang="fr-FR" sz="2000" err="1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EvaluationWORKS</a:t>
            </a:r>
            <a:r>
              <a:rPr lang="sk-SK" altLang="fr-FR" sz="200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2015</a:t>
            </a:r>
            <a:endParaRPr lang="fr-FR" sz="2000" b="1" spc="100">
              <a:solidFill>
                <a:srgbClr val="F07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of Leader at RDP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8447"/>
              </p:ext>
            </p:extLst>
          </p:nvPr>
        </p:nvGraphicFramePr>
        <p:xfrm>
          <a:off x="457200" y="1859358"/>
          <a:ext cx="8229600" cy="437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ublina v tvare zaobleného obdĺžnika 7"/>
          <p:cNvSpPr/>
          <p:nvPr/>
        </p:nvSpPr>
        <p:spPr>
          <a:xfrm>
            <a:off x="6075947" y="2069432"/>
            <a:ext cx="2887579" cy="1455821"/>
          </a:xfrm>
          <a:prstGeom prst="wedgeRoundRectCallout">
            <a:avLst>
              <a:gd name="adj1" fmla="val -104166"/>
              <a:gd name="adj2" fmla="val 109607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To capture all of this the CMES elements related to Leader </a:t>
            </a: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</a:rPr>
              <a:t>are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8966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Leader related CMES </a:t>
            </a:r>
            <a:r>
              <a:rPr lang="de-DE">
                <a:solidFill>
                  <a:srgbClr val="F79646"/>
                </a:solidFill>
              </a:rPr>
              <a:t>e</a:t>
            </a:r>
            <a:r>
              <a:rPr lang="sk-SK">
                <a:solidFill>
                  <a:srgbClr val="F79646"/>
                </a:solidFill>
              </a:rPr>
              <a:t>lements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Evaluation questions:</a:t>
            </a:r>
          </a:p>
          <a:p>
            <a:pPr marL="342900" indent="-342900">
              <a:buFont typeface="Arial"/>
              <a:buChar char="•"/>
            </a:pPr>
            <a:r>
              <a:rPr lang="en-GB" sz="2400"/>
              <a:t>FA 6B</a:t>
            </a:r>
            <a:r>
              <a:rPr lang="en-GB"/>
              <a:t>:</a:t>
            </a:r>
            <a:r>
              <a:rPr lang="en-GB" sz="2400"/>
              <a:t>To what extent have RDP interventions supported local development in rural areas? </a:t>
            </a:r>
          </a:p>
          <a:p>
            <a:endParaRPr lang="en-GB" sz="2400"/>
          </a:p>
          <a:p>
            <a:pPr marL="342900" indent="-342900">
              <a:buFont typeface="Arial"/>
              <a:buChar char="•"/>
            </a:pPr>
            <a:r>
              <a:rPr lang="en-GB" sz="2400"/>
              <a:t>Evaluation questions related to FAs, which can be linked with </a:t>
            </a:r>
            <a:r>
              <a:rPr lang="sk-SK" sz="2400" err="1"/>
              <a:t>all</a:t>
            </a:r>
            <a:r>
              <a:rPr lang="sk-SK" sz="2400"/>
              <a:t> </a:t>
            </a:r>
            <a:r>
              <a:rPr lang="sk-SK" sz="2400" err="1"/>
              <a:t>selected</a:t>
            </a:r>
            <a:r>
              <a:rPr lang="sk-SK" sz="2400"/>
              <a:t> </a:t>
            </a:r>
            <a:r>
              <a:rPr lang="en-GB" sz="2400"/>
              <a:t>LDS objectives  </a:t>
            </a:r>
          </a:p>
        </p:txBody>
      </p:sp>
      <p:sp>
        <p:nvSpPr>
          <p:cNvPr id="6" name="Zástupný symbol obsahu 3"/>
          <p:cNvSpPr txBox="1">
            <a:spLocks/>
          </p:cNvSpPr>
          <p:nvPr/>
        </p:nvSpPr>
        <p:spPr>
          <a:xfrm>
            <a:off x="4648200" y="1885941"/>
            <a:ext cx="4038600" cy="4294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Indicators:</a:t>
            </a:r>
          </a:p>
          <a:p>
            <a:pPr marL="342900" indent="-342900">
              <a:buFont typeface="Arial"/>
              <a:buChar char="•"/>
            </a:pPr>
            <a:r>
              <a:rPr lang="en-GB"/>
              <a:t>Leader related common indicators</a:t>
            </a:r>
          </a:p>
          <a:p>
            <a:pPr marL="342900" indent="-342900">
              <a:buFont typeface="Arial"/>
              <a:buChar char="•"/>
            </a:pP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/>
              <a:t>Common indicators linked to measures implemented via LDS and to FAs which can be linked with LDS objectives</a:t>
            </a:r>
          </a:p>
        </p:txBody>
      </p:sp>
    </p:spTree>
    <p:extLst>
      <p:ext uri="{BB962C8B-B14F-4D97-AF65-F5344CB8AC3E}">
        <p14:creationId xmlns:p14="http://schemas.microsoft.com/office/powerpoint/2010/main" val="332169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Leader related CMES output indicators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ástupný symbol obsahu 7"/>
          <p:cNvSpPr>
            <a:spLocks noGrp="1"/>
          </p:cNvSpPr>
          <p:nvPr>
            <p:ph sz="half" idx="1"/>
          </p:nvPr>
        </p:nvSpPr>
        <p:spPr>
          <a:xfrm>
            <a:off x="457200" y="2028816"/>
            <a:ext cx="4038600" cy="4294717"/>
          </a:xfrm>
        </p:spPr>
        <p:txBody>
          <a:bodyPr/>
          <a:lstStyle/>
          <a:p>
            <a:r>
              <a:rPr lang="sk-SK" sz="2200" b="1"/>
              <a:t>LAG level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18 - </a:t>
            </a:r>
            <a:r>
              <a:rPr lang="en-GB" sz="1800"/>
              <a:t>Population covered by LAG</a:t>
            </a:r>
            <a:r>
              <a:rPr lang="sk-SK" sz="1800"/>
              <a:t> 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19 - </a:t>
            </a:r>
            <a:r>
              <a:rPr lang="sk-SK" sz="1800" err="1"/>
              <a:t>Number</a:t>
            </a:r>
            <a:r>
              <a:rPr lang="sk-SK" sz="1800"/>
              <a:t> of </a:t>
            </a:r>
            <a:r>
              <a:rPr lang="sk-SK" sz="1800" err="1"/>
              <a:t>LAGs</a:t>
            </a:r>
            <a:r>
              <a:rPr lang="sk-SK" sz="180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No of </a:t>
            </a:r>
            <a:r>
              <a:rPr lang="sk-SK" sz="1800" err="1"/>
              <a:t>LAGs</a:t>
            </a:r>
            <a:r>
              <a:rPr lang="sk-SK" sz="1800"/>
              <a:t> </a:t>
            </a:r>
            <a:r>
              <a:rPr lang="sk-SK" sz="1800" err="1"/>
              <a:t>using</a:t>
            </a:r>
            <a:r>
              <a:rPr lang="sk-SK" sz="1800"/>
              <a:t> </a:t>
            </a:r>
            <a:r>
              <a:rPr lang="sk-SK" sz="1800" err="1"/>
              <a:t>multi-fund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No of </a:t>
            </a:r>
            <a:r>
              <a:rPr lang="sk-SK" sz="1800" err="1"/>
              <a:t>LAGs</a:t>
            </a:r>
            <a:r>
              <a:rPr lang="sk-SK" sz="1800"/>
              <a:t> </a:t>
            </a:r>
            <a:r>
              <a:rPr lang="sk-SK" sz="1800" err="1"/>
              <a:t>implementing</a:t>
            </a:r>
            <a:r>
              <a:rPr lang="sk-SK" sz="1800"/>
              <a:t>  </a:t>
            </a:r>
            <a:r>
              <a:rPr lang="sk-SK" sz="1800" err="1"/>
              <a:t>co-operation</a:t>
            </a:r>
            <a:r>
              <a:rPr lang="sk-SK" sz="1800"/>
              <a:t> </a:t>
            </a:r>
            <a:r>
              <a:rPr lang="sk-SK" sz="1800" err="1"/>
              <a:t>projects</a:t>
            </a:r>
            <a:r>
              <a:rPr lang="sk-SK" sz="180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in preparation and implementation of cooperation activities of the LAG – paid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for support for running costs and animation – paid</a:t>
            </a:r>
            <a:endParaRPr lang="sk-SK" sz="1800"/>
          </a:p>
        </p:txBody>
      </p:sp>
      <p:sp>
        <p:nvSpPr>
          <p:cNvPr id="6" name="Zástupný symbol obsahu 8"/>
          <p:cNvSpPr txBox="1">
            <a:spLocks/>
          </p:cNvSpPr>
          <p:nvPr/>
        </p:nvSpPr>
        <p:spPr>
          <a:xfrm>
            <a:off x="4648200" y="2028816"/>
            <a:ext cx="4038600" cy="42947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b="1"/>
              <a:t>Project level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-  committed 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-  </a:t>
            </a:r>
            <a:r>
              <a:rPr lang="sk-SK" sz="1800"/>
              <a:t>paid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21 - No of </a:t>
            </a:r>
            <a:r>
              <a:rPr lang="en-GB" sz="1800"/>
              <a:t>cooperation project</a:t>
            </a:r>
            <a:r>
              <a:rPr lang="sk-SK" sz="1800"/>
              <a:t>s per LAG</a:t>
            </a:r>
            <a:r>
              <a:rPr lang="en-GB" sz="1800"/>
              <a:t> 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O 22 - </a:t>
            </a:r>
            <a:r>
              <a:rPr lang="en-GB" sz="1800"/>
              <a:t>Number and type of project promoters</a:t>
            </a:r>
            <a:r>
              <a:rPr lang="sk-SK" sz="1800"/>
              <a:t> (co-operation projects)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424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Leader related CMES target indicators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ástupný symbol obsahu 8"/>
          <p:cNvSpPr>
            <a:spLocks noGrp="1"/>
          </p:cNvSpPr>
          <p:nvPr>
            <p:ph sz="half" idx="1"/>
          </p:nvPr>
        </p:nvSpPr>
        <p:spPr>
          <a:xfrm>
            <a:off x="446542" y="2554774"/>
            <a:ext cx="4038600" cy="3019690"/>
          </a:xfrm>
        </p:spPr>
        <p:txBody>
          <a:bodyPr/>
          <a:lstStyle/>
          <a:p>
            <a:pPr marL="0" indent="0">
              <a:buNone/>
            </a:pPr>
            <a:r>
              <a:rPr lang="sk-SK" b="1"/>
              <a:t>LAG level :</a:t>
            </a:r>
          </a:p>
          <a:p>
            <a:pPr marL="0" indent="0">
              <a:buNone/>
            </a:pPr>
            <a:r>
              <a:rPr lang="sk-SK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sk-SK"/>
              <a:t>T 21 - </a:t>
            </a:r>
            <a:r>
              <a:rPr lang="en-GB"/>
              <a:t>Population covered by LAG</a:t>
            </a:r>
            <a:endParaRPr lang="sk-SK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713288" y="2539290"/>
            <a:ext cx="4038600" cy="29702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/>
              <a:t>Project level:</a:t>
            </a:r>
          </a:p>
          <a:p>
            <a:endParaRPr lang="sk-SK" b="1"/>
          </a:p>
          <a:p>
            <a:pPr marL="342900" indent="-342900">
              <a:buFont typeface="Arial"/>
              <a:buChar char="•"/>
            </a:pPr>
            <a:r>
              <a:rPr lang="sk-SK"/>
              <a:t>T 1 </a:t>
            </a:r>
            <a:r>
              <a:rPr lang="en-GB"/>
              <a:t>Total public expenditure - paid</a:t>
            </a:r>
            <a:endParaRPr lang="sk-SK"/>
          </a:p>
          <a:p>
            <a:pPr marL="342900" indent="-342900">
              <a:buFont typeface="Arial"/>
              <a:buChar char="•"/>
            </a:pPr>
            <a:r>
              <a:rPr lang="sk-SK"/>
              <a:t>T 23 - Jobs created </a:t>
            </a:r>
          </a:p>
        </p:txBody>
      </p:sp>
    </p:spTree>
    <p:extLst>
      <p:ext uri="{BB962C8B-B14F-4D97-AF65-F5344CB8AC3E}">
        <p14:creationId xmlns:p14="http://schemas.microsoft.com/office/powerpoint/2010/main" val="373845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Programme specific evaluation questions and indicators...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… Are developed, if</a:t>
            </a:r>
            <a:r>
              <a:rPr lang="sk-SK"/>
              <a:t> specific evaluation needs/topics exist, e.g.:</a:t>
            </a:r>
          </a:p>
          <a:p>
            <a:endParaRPr lang="sk-SK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Leader is envisioned to contribute to RDP objectives in specific way (secondary effects) and common or programme specific EQ and indicators cannot capture this contribution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Leader specific evaluation topics with respect to Leader method or added value are defined by programme authorities or rural development stakeholders </a:t>
            </a:r>
            <a:r>
              <a:rPr lang="sk-SK"/>
              <a:t>(e.g. in Evaluation plan)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26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Programme specific evaluation questions and indicators...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... Should be consistent with the programme specific objectives or topics, which relate to Leader to be operational.</a:t>
            </a:r>
          </a:p>
          <a:p>
            <a:endParaRPr lang="en-GB"/>
          </a:p>
          <a:p>
            <a:r>
              <a:rPr lang="en-GB"/>
              <a:t>The same 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All terms defined in evaluation questions and indicators should be defined</a:t>
            </a:r>
            <a:r>
              <a:rPr lang="sk-SK"/>
              <a:t>,</a:t>
            </a:r>
            <a:r>
              <a:rPr lang="en-GB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Leader related indicators should be developed with RACER criteria</a:t>
            </a:r>
            <a:r>
              <a:rPr lang="sk-SK"/>
              <a:t>.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RACER criteria to develop indicators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8" name="Zástupný symbol obsah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44559"/>
              </p:ext>
            </p:extLst>
          </p:nvPr>
        </p:nvGraphicFramePr>
        <p:xfrm>
          <a:off x="457200" y="2196522"/>
          <a:ext cx="8229600" cy="415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76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448905"/>
            <a:ext cx="8229600" cy="1143000"/>
          </a:xfrm>
        </p:spPr>
        <p:txBody>
          <a:bodyPr/>
          <a:lstStyle/>
          <a:p>
            <a:pPr algn="ctr"/>
            <a:r>
              <a:rPr lang="sk-SK">
                <a:solidFill>
                  <a:srgbClr val="F07E31"/>
                </a:solidFill>
              </a:rPr>
              <a:t>Leader evaluation at </a:t>
            </a:r>
            <a:r>
              <a:rPr lang="es-ES">
                <a:solidFill>
                  <a:srgbClr val="F07E31"/>
                </a:solidFill>
              </a:rPr>
              <a:t>LAG </a:t>
            </a:r>
            <a:r>
              <a:rPr lang="sk-SK">
                <a:solidFill>
                  <a:srgbClr val="F07E31"/>
                </a:solidFill>
              </a:rPr>
              <a:t>level </a:t>
            </a:r>
            <a:br>
              <a:rPr lang="sk-SK">
                <a:solidFill>
                  <a:srgbClr val="F07E31"/>
                </a:solidFill>
              </a:rPr>
            </a:br>
            <a:endParaRPr lang="sk-SK">
              <a:solidFill>
                <a:srgbClr val="F07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of Leader at </a:t>
            </a:r>
            <a:r>
              <a:rPr lang="es-ES"/>
              <a:t>LAG</a:t>
            </a:r>
            <a:r>
              <a:rPr lang="sk-SK"/>
              <a:t>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5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19051"/>
              </p:ext>
            </p:extLst>
          </p:nvPr>
        </p:nvGraphicFramePr>
        <p:xfrm>
          <a:off x="457200" y="2196522"/>
          <a:ext cx="8229600" cy="403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dĺžnik 4"/>
          <p:cNvSpPr/>
          <p:nvPr/>
        </p:nvSpPr>
        <p:spPr>
          <a:xfrm>
            <a:off x="36699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7" name="Ovál 7"/>
          <p:cNvSpPr/>
          <p:nvPr/>
        </p:nvSpPr>
        <p:spPr>
          <a:xfrm>
            <a:off x="2522979" y="2151024"/>
            <a:ext cx="4006516" cy="2555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ublina v tvare zaobleného obdĺžnika 8"/>
          <p:cNvSpPr/>
          <p:nvPr/>
        </p:nvSpPr>
        <p:spPr>
          <a:xfrm>
            <a:off x="7223674" y="2658979"/>
            <a:ext cx="1371600" cy="866274"/>
          </a:xfrm>
          <a:prstGeom prst="wedgeRoundRectCallout">
            <a:avLst>
              <a:gd name="adj1" fmla="val -167324"/>
              <a:gd name="adj2" fmla="val 16667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>
                <a:solidFill>
                  <a:schemeClr val="tx1"/>
                </a:solidFill>
              </a:rPr>
              <a:t>Our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focus</a:t>
            </a:r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of LDS...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Similar to RDP evaluation</a:t>
            </a:r>
            <a:r>
              <a:rPr lang="sk-SK"/>
              <a:t>,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Focused on the LDS contribution towards the LDS objectives, LDS efficiency and effectiveness, results and impacts</a:t>
            </a:r>
            <a:r>
              <a:rPr lang="sk-SK"/>
              <a:t>, 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Conducted by independent entity of 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Linked to LAG self- assessment (e.g. using the same indicators, collect data which can be used by both etc.)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8249"/>
            <a:ext cx="9144000" cy="57997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394" y="18268"/>
            <a:ext cx="8229600" cy="1143000"/>
          </a:xfrm>
        </p:spPr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 rot="422428">
            <a:off x="1586962" y="371575"/>
            <a:ext cx="4937760" cy="2329160"/>
          </a:xfrm>
          <a:solidFill>
            <a:srgbClr val="5782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100"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GB" altLang="en-US" sz="2100"/>
              <a:t>Legal requirements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GB" altLang="en-US" sz="2100"/>
              <a:t>Focus of evaluation in Leader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GB" altLang="en-US" sz="2100"/>
              <a:t>What are challenges?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GB" altLang="en-US" sz="2100"/>
              <a:t>Evaluation of Leader – RDP level / Interactive exercise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GB" altLang="en-US" sz="2100"/>
              <a:t>Evaluation of Leader – LAG level / Interactive exercise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LDS </a:t>
            </a:r>
            <a:r>
              <a:rPr lang="sk-SK"/>
              <a:t>and its intervention logic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/>
              <a:t>LDS as </a:t>
            </a:r>
            <a:r>
              <a:rPr lang="en-GB" b="1">
                <a:solidFill>
                  <a:srgbClr val="F79646"/>
                </a:solidFill>
              </a:rPr>
              <a:t>a management tool </a:t>
            </a:r>
            <a:r>
              <a:rPr lang="en-GB"/>
              <a:t>to address the LAG territory’s needs and improve the situation</a:t>
            </a:r>
          </a:p>
          <a:p>
            <a:pPr marL="342900" indent="-342900" algn="just">
              <a:buFont typeface="Arial"/>
              <a:buChar char="•"/>
            </a:pPr>
            <a:r>
              <a:rPr lang="en-GB"/>
              <a:t>LDS covers several aspects:</a:t>
            </a:r>
          </a:p>
          <a:p>
            <a:pPr lvl="1" algn="just"/>
            <a:r>
              <a:rPr lang="en-GB" sz="2000"/>
              <a:t>Analysis</a:t>
            </a:r>
          </a:p>
          <a:p>
            <a:pPr lvl="1" algn="just"/>
            <a:r>
              <a:rPr lang="en-GB" sz="2000"/>
              <a:t>Strategy</a:t>
            </a:r>
            <a:r>
              <a:rPr lang="sk-SK" sz="2000"/>
              <a:t> and budget</a:t>
            </a:r>
            <a:endParaRPr lang="en-GB" sz="2000"/>
          </a:p>
          <a:p>
            <a:pPr lvl="1" algn="just"/>
            <a:r>
              <a:rPr lang="en-GB" sz="2000"/>
              <a:t>Implementation </a:t>
            </a:r>
          </a:p>
          <a:p>
            <a:pPr lvl="1" algn="just"/>
            <a:r>
              <a:rPr lang="en-GB" sz="2000"/>
              <a:t>Management </a:t>
            </a:r>
          </a:p>
          <a:p>
            <a:pPr lvl="1" algn="just"/>
            <a:r>
              <a:rPr lang="en-GB" sz="2000"/>
              <a:t>Monitoring and evaluation </a:t>
            </a:r>
          </a:p>
          <a:p>
            <a:pPr lvl="1" algn="just"/>
            <a:r>
              <a:rPr lang="en-GB" sz="2000"/>
              <a:t>Reporting and communication </a:t>
            </a:r>
          </a:p>
          <a:p>
            <a:pPr algn="just"/>
            <a:endParaRPr lang="en-GB"/>
          </a:p>
          <a:p>
            <a:pPr algn="just"/>
            <a:r>
              <a:rPr lang="en-GB" sz="2800" b="1" i="1">
                <a:solidFill>
                  <a:srgbClr val="F79646"/>
                </a:solidFill>
              </a:rPr>
              <a:t>The heart of the LDS is its intervention logic</a:t>
            </a:r>
            <a:r>
              <a:rPr lang="sk-SK" sz="2800" b="1" i="1">
                <a:solidFill>
                  <a:srgbClr val="F79646"/>
                </a:solidFill>
              </a:rPr>
              <a:t>, </a:t>
            </a:r>
            <a:r>
              <a:rPr lang="sk-SK" sz="2800">
                <a:solidFill>
                  <a:schemeClr val="tx1"/>
                </a:solidFill>
              </a:rPr>
              <a:t>which is also the </a:t>
            </a:r>
            <a:r>
              <a:rPr lang="sk-SK" sz="2800" b="1" i="1">
                <a:solidFill>
                  <a:srgbClr val="F79646"/>
                </a:solidFill>
              </a:rPr>
              <a:t>ground for its evaluation </a:t>
            </a:r>
            <a:r>
              <a:rPr lang="sk-SK" sz="2800">
                <a:solidFill>
                  <a:schemeClr val="tx1"/>
                </a:solidFill>
              </a:rPr>
              <a:t>as well</a:t>
            </a:r>
            <a:r>
              <a:rPr lang="es-ES" sz="2800">
                <a:solidFill>
                  <a:schemeClr val="tx1"/>
                </a:solidFill>
              </a:rPr>
              <a:t>.</a:t>
            </a:r>
            <a:r>
              <a:rPr lang="en-GB" sz="2800">
                <a:solidFill>
                  <a:schemeClr val="tx1"/>
                </a:solidFill>
              </a:rPr>
              <a:t>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7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79646"/>
                </a:solidFill>
              </a:rPr>
              <a:t>The base for the intervention logic desi</a:t>
            </a:r>
            <a:r>
              <a:rPr lang="sk-SK" altLang="en-US">
                <a:solidFill>
                  <a:srgbClr val="F79646"/>
                </a:solidFill>
              </a:rPr>
              <a:t>gn</a:t>
            </a:r>
            <a:r>
              <a:rPr lang="en-GB" altLang="en-US">
                <a:solidFill>
                  <a:srgbClr val="F79646"/>
                </a:solidFill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9217868"/>
              </p:ext>
            </p:extLst>
          </p:nvPr>
        </p:nvGraphicFramePr>
        <p:xfrm>
          <a:off x="1041990" y="2307265"/>
          <a:ext cx="6595409" cy="376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87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kern="0">
                <a:solidFill>
                  <a:srgbClr val="F79646"/>
                </a:solidFill>
              </a:rPr>
              <a:t>Elements of LDS </a:t>
            </a:r>
            <a:r>
              <a:rPr lang="en-US" altLang="en-US" kern="0">
                <a:solidFill>
                  <a:srgbClr val="F79646"/>
                </a:solidFill>
              </a:rPr>
              <a:t>intervention logic</a:t>
            </a:r>
            <a:r>
              <a:rPr lang="sk-SK" altLang="en-US" kern="0">
                <a:solidFill>
                  <a:srgbClr val="F79646"/>
                </a:solidFill>
              </a:rPr>
              <a:t>  </a:t>
            </a:r>
            <a:r>
              <a:rPr lang="en-US" altLang="en-US" kern="0">
                <a:solidFill>
                  <a:srgbClr val="F79646"/>
                </a:solidFill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2619558" y="1488481"/>
            <a:ext cx="5539299" cy="4708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3217211" y="1563238"/>
            <a:ext cx="3745465" cy="306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latin typeface="Helvetica"/>
                <a:cs typeface="Helvetica"/>
              </a:rPr>
              <a:t>Context situation </a:t>
            </a:r>
            <a:r>
              <a:rPr lang="sk-SK" sz="1200" b="1" err="1">
                <a:latin typeface="Helvetica"/>
                <a:cs typeface="Helvetica"/>
              </a:rPr>
              <a:t>analys</a:t>
            </a:r>
            <a:r>
              <a:rPr lang="en-US" sz="1200" b="1" err="1">
                <a:latin typeface="Helvetica"/>
                <a:cs typeface="Helvetica"/>
              </a:rPr>
              <a:t>ed</a:t>
            </a:r>
            <a:r>
              <a:rPr lang="en-US" sz="1200" b="1">
                <a:latin typeface="Helvetica"/>
                <a:cs typeface="Helvetica"/>
              </a:rPr>
              <a:t> with SWOT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3033" y="3165575"/>
            <a:ext cx="1873250" cy="523875"/>
          </a:xfrm>
          <a:prstGeom prst="round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err="1">
                <a:latin typeface="Helvetica"/>
                <a:cs typeface="Helvetica"/>
              </a:rPr>
              <a:t>Expected</a:t>
            </a:r>
            <a:r>
              <a:rPr lang="sk-SK" sz="1200">
                <a:latin typeface="Helvetica"/>
                <a:cs typeface="Helvetica"/>
              </a:rPr>
              <a:t> i</a:t>
            </a:r>
            <a:r>
              <a:rPr lang="en-US" sz="1200" err="1">
                <a:latin typeface="Helvetica"/>
                <a:cs typeface="Helvetica"/>
              </a:rPr>
              <a:t>mpacts</a:t>
            </a:r>
            <a:r>
              <a:rPr lang="en-US" sz="1200">
                <a:latin typeface="Helvetica"/>
                <a:cs typeface="Helvetica"/>
              </a:rPr>
              <a:t> 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2558" y="3996019"/>
            <a:ext cx="1871662" cy="584200"/>
          </a:xfrm>
          <a:prstGeom prst="round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err="1">
                <a:latin typeface="Helvetica"/>
                <a:cs typeface="Helvetica"/>
              </a:rPr>
              <a:t>Expected</a:t>
            </a:r>
            <a:r>
              <a:rPr lang="sk-SK" sz="1200">
                <a:latin typeface="Helvetica"/>
                <a:cs typeface="Helvetica"/>
              </a:rPr>
              <a:t> r</a:t>
            </a:r>
            <a:r>
              <a:rPr lang="en-US" sz="1200" err="1">
                <a:latin typeface="Helvetica"/>
                <a:cs typeface="Helvetica"/>
              </a:rPr>
              <a:t>esults</a:t>
            </a:r>
            <a:r>
              <a:rPr lang="en-US" sz="1200">
                <a:latin typeface="Helvetica"/>
                <a:cs typeface="Helvetica"/>
              </a:rPr>
              <a:t>  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8908" y="4855038"/>
            <a:ext cx="1871662" cy="527050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err="1">
                <a:latin typeface="Helvetica"/>
                <a:cs typeface="Helvetica"/>
              </a:rPr>
              <a:t>Expected</a:t>
            </a:r>
            <a:r>
              <a:rPr lang="sk-SK" sz="1200">
                <a:latin typeface="Helvetica"/>
                <a:cs typeface="Helvetica"/>
              </a:rPr>
              <a:t> o</a:t>
            </a:r>
            <a:r>
              <a:rPr lang="en-US" sz="1200" err="1">
                <a:latin typeface="Helvetica"/>
                <a:cs typeface="Helvetica"/>
              </a:rPr>
              <a:t>utputs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5233" y="3181450"/>
            <a:ext cx="1800225" cy="460375"/>
          </a:xfrm>
          <a:prstGeom prst="rect">
            <a:avLst/>
          </a:prstGeom>
          <a:solidFill>
            <a:srgbClr val="F07E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/>
                <a:cs typeface="Helvetica"/>
              </a:rPr>
              <a:t>Overall </a:t>
            </a:r>
            <a:r>
              <a:rPr lang="sk-SK" altLang="en-US" sz="1200">
                <a:latin typeface="Helvetica"/>
                <a:cs typeface="Helvetica"/>
              </a:rPr>
              <a:t>LDS</a:t>
            </a:r>
            <a:endParaRPr lang="en-US" altLang="en-US" sz="1200">
              <a:latin typeface="Helvetica"/>
              <a:cs typeface="Helvetic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/>
                <a:cs typeface="Helvetica"/>
              </a:rPr>
              <a:t>Objective</a:t>
            </a:r>
            <a:r>
              <a:rPr lang="sk-SK" altLang="en-US" sz="1200">
                <a:latin typeface="Helvetica"/>
                <a:cs typeface="Helvetica"/>
              </a:rPr>
              <a:t>(</a:t>
            </a:r>
            <a:r>
              <a:rPr lang="en-US" altLang="en-US" sz="1200">
                <a:latin typeface="Helvetica"/>
                <a:cs typeface="Helvetica"/>
              </a:rPr>
              <a:t>s</a:t>
            </a:r>
            <a:r>
              <a:rPr lang="sk-SK" altLang="en-US" sz="1200">
                <a:latin typeface="Helvetica"/>
                <a:cs typeface="Helvetica"/>
              </a:rPr>
              <a:t>)</a:t>
            </a:r>
            <a:endParaRPr lang="fr-BE" altLang="en-US" sz="120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85233" y="3986345"/>
            <a:ext cx="1800225" cy="460375"/>
          </a:xfrm>
          <a:prstGeom prst="rect">
            <a:avLst/>
          </a:prstGeom>
          <a:solidFill>
            <a:srgbClr val="F07E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>
                <a:latin typeface="Helvetica"/>
                <a:cs typeface="Helvetica"/>
              </a:rPr>
              <a:t>LDS </a:t>
            </a:r>
            <a:r>
              <a:rPr lang="sk-SK" altLang="en-US" sz="1200" err="1">
                <a:latin typeface="Helvetica"/>
                <a:cs typeface="Helvetica"/>
              </a:rPr>
              <a:t>specific</a:t>
            </a:r>
            <a:r>
              <a:rPr lang="sk-SK" altLang="en-US" sz="1200">
                <a:latin typeface="Helvetica"/>
                <a:cs typeface="Helvetica"/>
              </a:rPr>
              <a:t> </a:t>
            </a:r>
            <a:endParaRPr lang="en-US" altLang="en-US" sz="1200">
              <a:latin typeface="Helvetica"/>
              <a:cs typeface="Helvetic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/>
                <a:cs typeface="Helvetica"/>
              </a:rPr>
              <a:t>objectives</a:t>
            </a:r>
            <a:endParaRPr lang="fr-BE" altLang="en-US" sz="120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5233" y="4858213"/>
            <a:ext cx="1800225" cy="463550"/>
          </a:xfrm>
          <a:prstGeom prst="rect">
            <a:avLst/>
          </a:prstGeom>
          <a:solidFill>
            <a:srgbClr val="F07E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>
                <a:latin typeface="Helvetica"/>
                <a:cs typeface="Helvetica"/>
              </a:rPr>
              <a:t>LDS</a:t>
            </a:r>
            <a:r>
              <a:rPr lang="en-US" altLang="en-US" sz="1200">
                <a:latin typeface="Helvetica"/>
                <a:cs typeface="Helvetica"/>
              </a:rPr>
              <a:t> operational objectives</a:t>
            </a:r>
            <a:endParaRPr lang="fr-BE" altLang="en-US" sz="1200">
              <a:latin typeface="Helvetica"/>
              <a:cs typeface="Helvetica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291833" y="3435450"/>
            <a:ext cx="5048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321995" y="4278594"/>
            <a:ext cx="503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321995" y="5134438"/>
            <a:ext cx="503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16" name="Flowchart: Terminator 43"/>
          <p:cNvSpPr/>
          <p:nvPr/>
        </p:nvSpPr>
        <p:spPr>
          <a:xfrm>
            <a:off x="4817170" y="5516043"/>
            <a:ext cx="1512888" cy="656474"/>
          </a:xfrm>
          <a:prstGeom prst="flowChartTerminator">
            <a:avLst/>
          </a:prstGeom>
          <a:solidFill>
            <a:srgbClr val="54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/>
              <a:t>LDS</a:t>
            </a:r>
            <a:r>
              <a:rPr lang="en-US" sz="1200"/>
              <a:t> measures </a:t>
            </a:r>
            <a:endParaRPr lang="fr-BE" sz="1200"/>
          </a:p>
        </p:txBody>
      </p:sp>
      <p:sp>
        <p:nvSpPr>
          <p:cNvPr id="17" name="Right Arrow 16"/>
          <p:cNvSpPr/>
          <p:nvPr/>
        </p:nvSpPr>
        <p:spPr>
          <a:xfrm>
            <a:off x="3342852" y="5576395"/>
            <a:ext cx="1081088" cy="5935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chemeClr val="tx1"/>
                </a:solidFill>
                <a:latin typeface="Helvetica"/>
                <a:cs typeface="Helvetica"/>
              </a:rPr>
              <a:t>Inputs </a:t>
            </a:r>
            <a:endParaRPr lang="fr-BE" sz="120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31245" y="1936307"/>
            <a:ext cx="2106613" cy="943518"/>
          </a:xfrm>
          <a:prstGeom prst="ellipse">
            <a:avLst/>
          </a:prstGeom>
          <a:solidFill>
            <a:srgbClr val="F07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latin typeface="Helvetica"/>
                <a:cs typeface="Helvetica"/>
              </a:rPr>
              <a:t>Needs of the </a:t>
            </a:r>
            <a:r>
              <a:rPr lang="sk-SK" sz="1200">
                <a:latin typeface="Helvetica"/>
                <a:cs typeface="Helvetica"/>
              </a:rPr>
              <a:t>LAG </a:t>
            </a:r>
            <a:r>
              <a:rPr lang="sk-SK" sz="1200" err="1">
                <a:latin typeface="Helvetica"/>
                <a:cs typeface="Helvetica"/>
              </a:rPr>
              <a:t>territory</a:t>
            </a:r>
            <a:r>
              <a:rPr lang="en-US" sz="1200">
                <a:latin typeface="Helvetica"/>
                <a:cs typeface="Helvetica"/>
              </a:rPr>
              <a:t>  addressed </a:t>
            </a:r>
            <a:r>
              <a:rPr lang="sk-SK" sz="1200">
                <a:latin typeface="Helvetica"/>
                <a:cs typeface="Helvetica"/>
              </a:rPr>
              <a:t>in LDS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83513" y="1967298"/>
            <a:ext cx="2178050" cy="947451"/>
          </a:xfrm>
          <a:prstGeom prst="ellipse">
            <a:avLst/>
          </a:prstGeom>
          <a:solidFill>
            <a:srgbClr val="54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latin typeface="Helvetica"/>
                <a:cs typeface="Helvetica"/>
              </a:rPr>
              <a:t> </a:t>
            </a:r>
            <a:r>
              <a:rPr lang="sk-SK" sz="1200">
                <a:latin typeface="Helvetica"/>
                <a:cs typeface="Helvetica"/>
              </a:rPr>
              <a:t>LDS </a:t>
            </a:r>
            <a:r>
              <a:rPr lang="en-US" sz="1200">
                <a:latin typeface="Helvetica"/>
                <a:cs typeface="Helvetica"/>
              </a:rPr>
              <a:t> contribution to </a:t>
            </a:r>
            <a:r>
              <a:rPr lang="sk-SK" sz="1200">
                <a:latin typeface="Helvetica"/>
                <a:cs typeface="Helvetica"/>
              </a:rPr>
              <a:t> </a:t>
            </a:r>
            <a:r>
              <a:rPr lang="en-US" sz="1200">
                <a:latin typeface="Helvetica"/>
                <a:cs typeface="Helvetica"/>
              </a:rPr>
              <a:t>changes in </a:t>
            </a:r>
            <a:r>
              <a:rPr lang="sk-SK" sz="1200">
                <a:latin typeface="Helvetica"/>
                <a:cs typeface="Helvetica"/>
              </a:rPr>
              <a:t>LAG </a:t>
            </a:r>
            <a:r>
              <a:rPr lang="sk-SK" sz="1200" err="1">
                <a:latin typeface="Helvetica"/>
                <a:cs typeface="Helvetica"/>
              </a:rPr>
              <a:t>territory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20" name="Down Arrow 19"/>
          <p:cNvSpPr/>
          <p:nvPr/>
        </p:nvSpPr>
        <p:spPr>
          <a:xfrm rot="10800000" flipH="1">
            <a:off x="6925370" y="2926491"/>
            <a:ext cx="60325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1" name="Up Arrow 20"/>
          <p:cNvSpPr/>
          <p:nvPr/>
        </p:nvSpPr>
        <p:spPr>
          <a:xfrm rot="2664060" flipH="1">
            <a:off x="6704241" y="5456266"/>
            <a:ext cx="55562" cy="482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2" name="Up Arrow 21"/>
          <p:cNvSpPr/>
          <p:nvPr/>
        </p:nvSpPr>
        <p:spPr>
          <a:xfrm rot="8019873" flipH="1">
            <a:off x="4440031" y="5328609"/>
            <a:ext cx="74940" cy="536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6947595" y="4631680"/>
            <a:ext cx="46038" cy="142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39658" y="3776944"/>
            <a:ext cx="46037" cy="146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185345" y="2943325"/>
            <a:ext cx="46038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6" name="Šípka dolu 3"/>
          <p:cNvSpPr/>
          <p:nvPr/>
        </p:nvSpPr>
        <p:spPr>
          <a:xfrm>
            <a:off x="4186933" y="3703919"/>
            <a:ext cx="44450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sz="1200">
              <a:latin typeface="Helvetica"/>
              <a:cs typeface="Helvetica"/>
            </a:endParaRPr>
          </a:p>
        </p:txBody>
      </p:sp>
      <p:sp>
        <p:nvSpPr>
          <p:cNvPr id="27" name="Šípka dolu 4"/>
          <p:cNvSpPr/>
          <p:nvPr/>
        </p:nvSpPr>
        <p:spPr>
          <a:xfrm>
            <a:off x="4210745" y="4526905"/>
            <a:ext cx="46038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sz="1200">
              <a:latin typeface="Helvetica"/>
              <a:cs typeface="Helvetica"/>
            </a:endParaRPr>
          </a:p>
        </p:txBody>
      </p:sp>
      <p:sp>
        <p:nvSpPr>
          <p:cNvPr id="28" name="7-Point Star 27"/>
          <p:cNvSpPr/>
          <p:nvPr/>
        </p:nvSpPr>
        <p:spPr bwMode="auto">
          <a:xfrm>
            <a:off x="5990333" y="5645250"/>
            <a:ext cx="266700" cy="263525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29" name="7-Point Star 28"/>
          <p:cNvSpPr/>
          <p:nvPr/>
        </p:nvSpPr>
        <p:spPr bwMode="auto">
          <a:xfrm>
            <a:off x="7668320" y="4759788"/>
            <a:ext cx="266700" cy="263525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cxnSp>
        <p:nvCxnSpPr>
          <p:cNvPr id="30" name="Rovná spojovacia šípka 5"/>
          <p:cNvCxnSpPr/>
          <p:nvPr/>
        </p:nvCxnSpPr>
        <p:spPr bwMode="auto">
          <a:xfrm flipH="1">
            <a:off x="2986783" y="3352900"/>
            <a:ext cx="298450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Rovná spojovacia šípka 55"/>
          <p:cNvCxnSpPr/>
          <p:nvPr/>
        </p:nvCxnSpPr>
        <p:spPr bwMode="auto">
          <a:xfrm flipH="1">
            <a:off x="2986783" y="4131473"/>
            <a:ext cx="298450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Rovná spojovacia šípka 57"/>
          <p:cNvCxnSpPr/>
          <p:nvPr/>
        </p:nvCxnSpPr>
        <p:spPr bwMode="auto">
          <a:xfrm flipH="1">
            <a:off x="1459830" y="3464026"/>
            <a:ext cx="1828819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Zaoblený obdĺžnik 56"/>
          <p:cNvSpPr/>
          <p:nvPr/>
        </p:nvSpPr>
        <p:spPr bwMode="auto">
          <a:xfrm>
            <a:off x="191197" y="3069064"/>
            <a:ext cx="1268633" cy="1625500"/>
          </a:xfrm>
          <a:prstGeom prst="roundRect">
            <a:avLst/>
          </a:prstGeom>
          <a:solidFill>
            <a:srgbClr val="F07E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Links to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objectives of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EFF, EFRD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and ESF</a:t>
            </a:r>
            <a:r>
              <a:rPr lang="en-GB" sz="1200">
                <a:latin typeface="Helvetica"/>
                <a:cs typeface="Helvetica"/>
              </a:rPr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financed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programmes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if relevant</a:t>
            </a: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cxnSp>
        <p:nvCxnSpPr>
          <p:cNvPr id="34" name="Rovná spojovacia šípka 59"/>
          <p:cNvCxnSpPr/>
          <p:nvPr/>
        </p:nvCxnSpPr>
        <p:spPr bwMode="auto">
          <a:xfrm flipH="1">
            <a:off x="1439765" y="4311014"/>
            <a:ext cx="1845468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Zaoblený obdĺžnik 1"/>
          <p:cNvSpPr/>
          <p:nvPr/>
        </p:nvSpPr>
        <p:spPr bwMode="auto">
          <a:xfrm>
            <a:off x="1738215" y="3045125"/>
            <a:ext cx="1268633" cy="1625500"/>
          </a:xfrm>
          <a:prstGeom prst="roundRect">
            <a:avLst/>
          </a:prstGeom>
          <a:solidFill>
            <a:srgbClr val="F07E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Links to RDP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Objectives,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RD priorities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and FA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(ma</a:t>
            </a: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i</a:t>
            </a:r>
            <a:r>
              <a:rPr kumimoji="0" lang="en-GB" sz="12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nly</a:t>
            </a: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6B)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and others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/>
                <a:cs typeface="Helvetica"/>
              </a:rPr>
              <a:t>if </a:t>
            </a:r>
            <a:r>
              <a:rPr lang="en-GB" sz="1200" err="1">
                <a:latin typeface="Helvetica"/>
                <a:cs typeface="Helvetica"/>
              </a:rPr>
              <a:t>relevan</a:t>
            </a:r>
            <a:r>
              <a:rPr lang="sk-SK" sz="1200">
                <a:latin typeface="Helvetica"/>
                <a:cs typeface="Helvetica"/>
              </a:rPr>
              <a:t>t</a:t>
            </a: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6" name="7-Point Star 35"/>
          <p:cNvSpPr/>
          <p:nvPr/>
        </p:nvSpPr>
        <p:spPr bwMode="auto">
          <a:xfrm>
            <a:off x="2824572" y="3019108"/>
            <a:ext cx="266700" cy="263525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37" name="7-Point Star 58"/>
          <p:cNvSpPr/>
          <p:nvPr/>
        </p:nvSpPr>
        <p:spPr bwMode="auto">
          <a:xfrm>
            <a:off x="1224658" y="3024492"/>
            <a:ext cx="266700" cy="263525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38" name="7-Point Star 53"/>
          <p:cNvSpPr/>
          <p:nvPr/>
        </p:nvSpPr>
        <p:spPr bwMode="auto">
          <a:xfrm>
            <a:off x="7625854" y="3908706"/>
            <a:ext cx="266700" cy="263525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  <p:sp>
        <p:nvSpPr>
          <p:cNvPr id="39" name="7-Point Star 53"/>
          <p:cNvSpPr/>
          <p:nvPr/>
        </p:nvSpPr>
        <p:spPr bwMode="auto">
          <a:xfrm>
            <a:off x="7636074" y="3097313"/>
            <a:ext cx="266700" cy="263525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sz="12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667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M&amp;E elements in LDS design and implementation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Zástupný symbol obsahu 2"/>
          <p:cNvSpPr>
            <a:spLocks noGrp="1"/>
          </p:cNvSpPr>
          <p:nvPr>
            <p:ph sz="half" idx="1"/>
          </p:nvPr>
        </p:nvSpPr>
        <p:spPr>
          <a:xfrm>
            <a:off x="2271547" y="1925382"/>
            <a:ext cx="3168352" cy="4595994"/>
          </a:xfrm>
        </p:spPr>
        <p:txBody>
          <a:bodyPr/>
          <a:lstStyle/>
          <a:p>
            <a:pPr marL="0" indent="0">
              <a:buNone/>
            </a:pPr>
            <a:r>
              <a:rPr lang="en-GB" sz="2200" b="1" i="1">
                <a:solidFill>
                  <a:srgbClr val="7F7F7F"/>
                </a:solidFill>
              </a:rPr>
              <a:t>Evaluation questions</a:t>
            </a:r>
          </a:p>
          <a:p>
            <a:pPr marL="0" indent="0">
              <a:buNone/>
            </a:pPr>
            <a:endParaRPr lang="en-GB" sz="2200" b="1" i="1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200"/>
              <a:t>help to (re)formulate objectives in order to be realistic, measurable and time-oriented</a:t>
            </a:r>
            <a:endParaRPr lang="sk-SK" sz="2200"/>
          </a:p>
          <a:p>
            <a:pPr marL="0" indent="0">
              <a:buNone/>
            </a:pPr>
            <a:endParaRPr lang="en-GB" sz="2200"/>
          </a:p>
          <a:p>
            <a:pPr marL="342900" indent="-342900">
              <a:buFont typeface="Arial"/>
              <a:buChar char="•"/>
            </a:pPr>
            <a:r>
              <a:rPr lang="en-GB" sz="2200"/>
              <a:t>focus evaluation and their answers help to demonstrate achievements</a:t>
            </a:r>
          </a:p>
        </p:txBody>
      </p:sp>
      <p:sp>
        <p:nvSpPr>
          <p:cNvPr id="6" name="Zástupný symbol obsahu 4"/>
          <p:cNvSpPr txBox="1">
            <a:spLocks/>
          </p:cNvSpPr>
          <p:nvPr/>
        </p:nvSpPr>
        <p:spPr>
          <a:xfrm>
            <a:off x="5564188" y="1916116"/>
            <a:ext cx="3086100" cy="423411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i="1">
                <a:solidFill>
                  <a:srgbClr val="7F7F7F"/>
                </a:solidFill>
              </a:rPr>
              <a:t>Indicators </a:t>
            </a:r>
            <a:br>
              <a:rPr lang="en-GB" sz="2200" b="1" i="1">
                <a:solidFill>
                  <a:srgbClr val="7F7F7F"/>
                </a:solidFill>
              </a:rPr>
            </a:br>
            <a:endParaRPr lang="en-GB" sz="2200"/>
          </a:p>
          <a:p>
            <a:pPr marL="342900" indent="-342900">
              <a:buFont typeface="Arial"/>
              <a:buChar char="•"/>
            </a:pPr>
            <a:r>
              <a:rPr lang="en-GB" sz="2200"/>
              <a:t>help to increase coherence, effectiveness and efficiency of intervention logic</a:t>
            </a:r>
            <a:endParaRPr lang="sk-SK" sz="2200"/>
          </a:p>
          <a:p>
            <a:endParaRPr lang="en-GB" sz="2200"/>
          </a:p>
          <a:p>
            <a:pPr marL="342900" indent="-342900">
              <a:buFont typeface="Arial"/>
              <a:buChar char="•"/>
            </a:pPr>
            <a:r>
              <a:rPr lang="en-GB" sz="2200"/>
              <a:t>measure achievement</a:t>
            </a:r>
            <a:r>
              <a:rPr lang="en-GB"/>
              <a:t>s</a:t>
            </a:r>
          </a:p>
        </p:txBody>
      </p:sp>
      <p:sp>
        <p:nvSpPr>
          <p:cNvPr id="7" name="Šípka doprava 5"/>
          <p:cNvSpPr/>
          <p:nvPr/>
        </p:nvSpPr>
        <p:spPr bwMode="auto">
          <a:xfrm>
            <a:off x="219074" y="2815667"/>
            <a:ext cx="1976661" cy="1368152"/>
          </a:xfrm>
          <a:prstGeom prst="rightArrow">
            <a:avLst/>
          </a:prstGeom>
          <a:solidFill>
            <a:srgbClr val="F7964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/>
              <a:t>During </a:t>
            </a:r>
            <a:br>
              <a:rPr lang="de-DE" sz="1600"/>
            </a:br>
            <a:r>
              <a:rPr lang="sk-SK" sz="1600"/>
              <a:t>LDS design  </a:t>
            </a:r>
            <a:endParaRPr kumimoji="0" lang="sk-SK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Šípka doprava 6"/>
          <p:cNvSpPr/>
          <p:nvPr/>
        </p:nvSpPr>
        <p:spPr bwMode="auto">
          <a:xfrm>
            <a:off x="219242" y="4803973"/>
            <a:ext cx="1978454" cy="1368152"/>
          </a:xfrm>
          <a:prstGeom prst="rightArrow">
            <a:avLst/>
          </a:prstGeom>
          <a:solidFill>
            <a:srgbClr val="F7964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/>
              <a:t>During </a:t>
            </a:r>
            <a:br>
              <a:rPr lang="de-DE" sz="1600"/>
            </a:br>
            <a:r>
              <a:rPr lang="sk-SK" sz="1600"/>
              <a:t>LDS evaluation </a:t>
            </a:r>
            <a:endParaRPr kumimoji="0" lang="sk-SK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7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M&amp;E framework of the LDS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00027" y="1708861"/>
            <a:ext cx="8229600" cy="532656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>
                <a:solidFill>
                  <a:srgbClr val="7F7F7F"/>
                </a:solidFill>
              </a:rPr>
              <a:t>Linking evaluation elements to IL</a:t>
            </a:r>
          </a:p>
        </p:txBody>
      </p:sp>
      <p:sp>
        <p:nvSpPr>
          <p:cNvPr id="6" name="Rounded Rectangle 32"/>
          <p:cNvSpPr/>
          <p:nvPr/>
        </p:nvSpPr>
        <p:spPr>
          <a:xfrm>
            <a:off x="1102382" y="2292818"/>
            <a:ext cx="6552331" cy="40133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Zahnutá šípka doľava 51"/>
          <p:cNvSpPr/>
          <p:nvPr/>
        </p:nvSpPr>
        <p:spPr bwMode="auto">
          <a:xfrm rot="16200000">
            <a:off x="3949697" y="830015"/>
            <a:ext cx="857703" cy="5065443"/>
          </a:xfrm>
          <a:prstGeom prst="curvedLeftArrow">
            <a:avLst>
              <a:gd name="adj1" fmla="val 25000"/>
              <a:gd name="adj2" fmla="val 4353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35"/>
          <p:cNvSpPr/>
          <p:nvPr/>
        </p:nvSpPr>
        <p:spPr>
          <a:xfrm>
            <a:off x="4830727" y="3918590"/>
            <a:ext cx="1222548" cy="523875"/>
          </a:xfrm>
          <a:prstGeom prst="round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err="1"/>
              <a:t>Expected</a:t>
            </a:r>
            <a:r>
              <a:rPr lang="sk-SK" sz="1200"/>
              <a:t> r</a:t>
            </a:r>
            <a:r>
              <a:rPr lang="en-US" sz="1200" err="1"/>
              <a:t>esults</a:t>
            </a:r>
            <a:r>
              <a:rPr lang="en-US" sz="1200"/>
              <a:t> </a:t>
            </a:r>
            <a:r>
              <a:rPr lang="en-US" sz="1400"/>
              <a:t> </a:t>
            </a:r>
            <a:endParaRPr lang="fr-BE" sz="1400"/>
          </a:p>
        </p:txBody>
      </p:sp>
      <p:sp>
        <p:nvSpPr>
          <p:cNvPr id="9" name="Rounded Rectangle 36"/>
          <p:cNvSpPr/>
          <p:nvPr/>
        </p:nvSpPr>
        <p:spPr>
          <a:xfrm>
            <a:off x="4837077" y="4791716"/>
            <a:ext cx="1216198" cy="527050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err="1"/>
              <a:t>Expected</a:t>
            </a:r>
            <a:r>
              <a:rPr lang="sk-SK" sz="1200"/>
              <a:t> o</a:t>
            </a:r>
            <a:r>
              <a:rPr lang="en-US" sz="1200" err="1"/>
              <a:t>utputs</a:t>
            </a:r>
            <a:endParaRPr lang="fr-BE" sz="1200"/>
          </a:p>
        </p:txBody>
      </p:sp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2627784" y="3880491"/>
            <a:ext cx="1275843" cy="461665"/>
          </a:xfrm>
          <a:prstGeom prst="rect">
            <a:avLst/>
          </a:prstGeom>
          <a:solidFill>
            <a:srgbClr val="F090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/>
              <a:t>LDS </a:t>
            </a:r>
            <a:r>
              <a:rPr lang="sk-SK" altLang="en-US" sz="1200" err="1"/>
              <a:t>specific</a:t>
            </a:r>
            <a:r>
              <a:rPr lang="sk-SK" altLang="en-US" sz="1200"/>
              <a:t> </a:t>
            </a:r>
            <a:r>
              <a:rPr lang="en-US" altLang="en-US" sz="1200"/>
              <a:t>objectives</a:t>
            </a:r>
            <a:endParaRPr lang="fr-BE" altLang="en-US" sz="1200"/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2627784" y="4794891"/>
            <a:ext cx="1275843" cy="461665"/>
          </a:xfrm>
          <a:prstGeom prst="rect">
            <a:avLst/>
          </a:prstGeom>
          <a:solidFill>
            <a:srgbClr val="749B2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 err="1"/>
              <a:t>Measure</a:t>
            </a:r>
            <a:r>
              <a:rPr lang="sk-SK" altLang="en-US" sz="12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objectives</a:t>
            </a:r>
            <a:endParaRPr lang="fr-BE" altLang="en-US" sz="1200"/>
          </a:p>
        </p:txBody>
      </p:sp>
      <p:sp>
        <p:nvSpPr>
          <p:cNvPr id="12" name="Right Arrow 40"/>
          <p:cNvSpPr/>
          <p:nvPr/>
        </p:nvSpPr>
        <p:spPr>
          <a:xfrm rot="10800000">
            <a:off x="4110002" y="3207391"/>
            <a:ext cx="5048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13" name="Right Arrow 41"/>
          <p:cNvSpPr/>
          <p:nvPr/>
        </p:nvSpPr>
        <p:spPr>
          <a:xfrm rot="10800000">
            <a:off x="4140164" y="4140841"/>
            <a:ext cx="503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14" name="Right Arrow 42"/>
          <p:cNvSpPr/>
          <p:nvPr/>
        </p:nvSpPr>
        <p:spPr>
          <a:xfrm rot="10800000">
            <a:off x="4140164" y="5071116"/>
            <a:ext cx="503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15" name="Flowchart: Terminator 43"/>
          <p:cNvSpPr/>
          <p:nvPr/>
        </p:nvSpPr>
        <p:spPr>
          <a:xfrm>
            <a:off x="3635339" y="5445767"/>
            <a:ext cx="1512888" cy="803630"/>
          </a:xfrm>
          <a:prstGeom prst="flowChartTerminator">
            <a:avLst/>
          </a:prstGeom>
          <a:solidFill>
            <a:srgbClr val="54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/>
              <a:t>LDS </a:t>
            </a:r>
            <a:r>
              <a:rPr lang="sk-SK" sz="1200" err="1"/>
              <a:t>measures</a:t>
            </a:r>
            <a:r>
              <a:rPr lang="sk-SK" sz="1200"/>
              <a:t> (EAFRD, EFRD, ESF, EFF)</a:t>
            </a:r>
            <a:endParaRPr lang="fr-BE" sz="1200"/>
          </a:p>
        </p:txBody>
      </p:sp>
      <p:sp>
        <p:nvSpPr>
          <p:cNvPr id="16" name="Right Arrow 44"/>
          <p:cNvSpPr/>
          <p:nvPr/>
        </p:nvSpPr>
        <p:spPr>
          <a:xfrm>
            <a:off x="2216114" y="5636266"/>
            <a:ext cx="1081088" cy="6286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Inputs</a:t>
            </a:r>
            <a:r>
              <a:rPr lang="en-US" sz="1600">
                <a:solidFill>
                  <a:schemeClr val="tx1"/>
                </a:solidFill>
              </a:rPr>
              <a:t> </a:t>
            </a:r>
            <a:endParaRPr lang="fr-BE" sz="1600">
              <a:solidFill>
                <a:schemeClr val="tx1"/>
              </a:solidFill>
            </a:endParaRPr>
          </a:p>
        </p:txBody>
      </p:sp>
      <p:sp>
        <p:nvSpPr>
          <p:cNvPr id="17" name="Up Arrow 48"/>
          <p:cNvSpPr/>
          <p:nvPr/>
        </p:nvSpPr>
        <p:spPr>
          <a:xfrm rot="2664060" flipH="1">
            <a:off x="5409365" y="5390271"/>
            <a:ext cx="99748" cy="404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18" name="Up Arrow 49"/>
          <p:cNvSpPr/>
          <p:nvPr/>
        </p:nvSpPr>
        <p:spPr>
          <a:xfrm rot="8019873" flipH="1">
            <a:off x="3328770" y="5378008"/>
            <a:ext cx="77119" cy="3883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19" name="Up Arrow 50"/>
          <p:cNvSpPr/>
          <p:nvPr/>
        </p:nvSpPr>
        <p:spPr>
          <a:xfrm>
            <a:off x="5418188" y="4536871"/>
            <a:ext cx="45719" cy="200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20" name="Up Arrow 51"/>
          <p:cNvSpPr/>
          <p:nvPr/>
        </p:nvSpPr>
        <p:spPr>
          <a:xfrm>
            <a:off x="5412829" y="3581290"/>
            <a:ext cx="48817" cy="233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/>
          </a:p>
        </p:txBody>
      </p:sp>
      <p:sp>
        <p:nvSpPr>
          <p:cNvPr id="21" name="Šípka dolu 3"/>
          <p:cNvSpPr/>
          <p:nvPr/>
        </p:nvSpPr>
        <p:spPr>
          <a:xfrm>
            <a:off x="3213971" y="3552762"/>
            <a:ext cx="44450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22" name="Šípka dolu 4"/>
          <p:cNvSpPr/>
          <p:nvPr/>
        </p:nvSpPr>
        <p:spPr>
          <a:xfrm>
            <a:off x="3190158" y="4457987"/>
            <a:ext cx="46038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23" name="Rounded Rectangle 33"/>
          <p:cNvSpPr/>
          <p:nvPr/>
        </p:nvSpPr>
        <p:spPr>
          <a:xfrm>
            <a:off x="6271569" y="3918590"/>
            <a:ext cx="1232073" cy="5238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</a:t>
            </a:r>
            <a:r>
              <a:rPr lang="sk-S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indicators</a:t>
            </a:r>
            <a:endParaRPr lang="fr-BE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33"/>
          <p:cNvSpPr/>
          <p:nvPr/>
        </p:nvSpPr>
        <p:spPr>
          <a:xfrm>
            <a:off x="6249309" y="4791716"/>
            <a:ext cx="1232073" cy="5238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Output </a:t>
            </a:r>
            <a:r>
              <a:rPr lang="sk-SK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indicators</a:t>
            </a:r>
            <a:r>
              <a:rPr lang="sk-S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BE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Rovná spojovacia šípka 37"/>
          <p:cNvCxnSpPr/>
          <p:nvPr/>
        </p:nvCxnSpPr>
        <p:spPr bwMode="auto">
          <a:xfrm>
            <a:off x="6887605" y="3527801"/>
            <a:ext cx="1" cy="3658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Rovná spojovacia šípka 39"/>
          <p:cNvCxnSpPr/>
          <p:nvPr/>
        </p:nvCxnSpPr>
        <p:spPr bwMode="auto">
          <a:xfrm>
            <a:off x="6911268" y="4425888"/>
            <a:ext cx="1" cy="3658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1318717" y="3880490"/>
            <a:ext cx="1222328" cy="461665"/>
          </a:xfrm>
          <a:prstGeom prst="rect">
            <a:avLst/>
          </a:prstGeom>
          <a:solidFill>
            <a:srgbClr val="F090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/>
              <a:t>Evaluation question</a:t>
            </a:r>
            <a:endParaRPr lang="en-GB" altLang="en-US" sz="1200"/>
          </a:p>
        </p:txBody>
      </p:sp>
      <p:sp>
        <p:nvSpPr>
          <p:cNvPr id="28" name="Zahnutá šípka doľava 50"/>
          <p:cNvSpPr/>
          <p:nvPr/>
        </p:nvSpPr>
        <p:spPr bwMode="auto">
          <a:xfrm rot="16200000">
            <a:off x="4096836" y="257287"/>
            <a:ext cx="589893" cy="4763304"/>
          </a:xfrm>
          <a:prstGeom prst="curvedLeftArrow">
            <a:avLst>
              <a:gd name="adj1" fmla="val 25000"/>
              <a:gd name="adj2" fmla="val 4353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1318717" y="2983071"/>
            <a:ext cx="1226549" cy="461665"/>
          </a:xfrm>
          <a:prstGeom prst="rect">
            <a:avLst/>
          </a:prstGeom>
          <a:solidFill>
            <a:srgbClr val="F090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 err="1"/>
              <a:t>Evaluation</a:t>
            </a:r>
            <a:r>
              <a:rPr lang="sk-SK" altLang="en-US" sz="1200"/>
              <a:t> </a:t>
            </a:r>
            <a:r>
              <a:rPr lang="sk-SK" altLang="en-US" sz="1200" err="1"/>
              <a:t>question</a:t>
            </a:r>
            <a:endParaRPr lang="en-GB" altLang="en-US" sz="1200"/>
          </a:p>
        </p:txBody>
      </p:sp>
      <p:sp>
        <p:nvSpPr>
          <p:cNvPr id="30" name="Rounded Rectangle 33"/>
          <p:cNvSpPr/>
          <p:nvPr/>
        </p:nvSpPr>
        <p:spPr>
          <a:xfrm>
            <a:off x="6271569" y="2978965"/>
            <a:ext cx="1232073" cy="5238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mpact</a:t>
            </a:r>
            <a:r>
              <a:rPr lang="sk-S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indicators</a:t>
            </a:r>
            <a:r>
              <a:rPr lang="sk-S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BE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2627784" y="2978965"/>
            <a:ext cx="1260972" cy="461665"/>
          </a:xfrm>
          <a:prstGeom prst="rect">
            <a:avLst/>
          </a:prstGeom>
          <a:solidFill>
            <a:srgbClr val="F0903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Overall LDS objective</a:t>
            </a:r>
            <a:r>
              <a:rPr lang="sk-SK" altLang="en-US" sz="1200"/>
              <a:t>(s)</a:t>
            </a:r>
            <a:endParaRPr lang="en-GB" altLang="en-US" sz="1200"/>
          </a:p>
        </p:txBody>
      </p:sp>
      <p:sp>
        <p:nvSpPr>
          <p:cNvPr id="32" name="Rounded Rectangle 33"/>
          <p:cNvSpPr/>
          <p:nvPr/>
        </p:nvSpPr>
        <p:spPr>
          <a:xfrm>
            <a:off x="4821202" y="2962807"/>
            <a:ext cx="1232073" cy="523875"/>
          </a:xfrm>
          <a:prstGeom prst="round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/>
              <a:t>Expected i</a:t>
            </a:r>
            <a:r>
              <a:rPr lang="en-US" sz="1200" err="1"/>
              <a:t>mpacts</a:t>
            </a:r>
            <a:r>
              <a:rPr lang="en-US" sz="1200"/>
              <a:t> </a:t>
            </a:r>
            <a:endParaRPr lang="fr-BE" sz="1200"/>
          </a:p>
        </p:txBody>
      </p:sp>
      <p:sp>
        <p:nvSpPr>
          <p:cNvPr id="33" name="4-cípa hviezda 3"/>
          <p:cNvSpPr/>
          <p:nvPr/>
        </p:nvSpPr>
        <p:spPr>
          <a:xfrm>
            <a:off x="1226166" y="2887085"/>
            <a:ext cx="220503" cy="227050"/>
          </a:xfrm>
          <a:prstGeom prst="star4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4-cípa hviezda 45"/>
          <p:cNvSpPr/>
          <p:nvPr/>
        </p:nvSpPr>
        <p:spPr>
          <a:xfrm>
            <a:off x="1534806" y="3767496"/>
            <a:ext cx="220503" cy="227050"/>
          </a:xfrm>
          <a:prstGeom prst="star4">
            <a:avLst/>
          </a:prstGeom>
          <a:solidFill>
            <a:srgbClr val="DC0D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4-cípa hviezda 46"/>
          <p:cNvSpPr/>
          <p:nvPr/>
        </p:nvSpPr>
        <p:spPr>
          <a:xfrm>
            <a:off x="1467788" y="2887085"/>
            <a:ext cx="220503" cy="227050"/>
          </a:xfrm>
          <a:prstGeom prst="star4">
            <a:avLst/>
          </a:prstGeom>
          <a:solidFill>
            <a:srgbClr val="DC0D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4-cípa hviezda 47"/>
          <p:cNvSpPr/>
          <p:nvPr/>
        </p:nvSpPr>
        <p:spPr>
          <a:xfrm>
            <a:off x="7069105" y="2925376"/>
            <a:ext cx="220503" cy="227050"/>
          </a:xfrm>
          <a:prstGeom prst="star4">
            <a:avLst/>
          </a:prstGeom>
          <a:solidFill>
            <a:srgbClr val="DC0D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4-cípa hviezda 48"/>
          <p:cNvSpPr/>
          <p:nvPr/>
        </p:nvSpPr>
        <p:spPr>
          <a:xfrm>
            <a:off x="7073766" y="3849081"/>
            <a:ext cx="220503" cy="227050"/>
          </a:xfrm>
          <a:prstGeom prst="star4">
            <a:avLst/>
          </a:prstGeom>
          <a:solidFill>
            <a:srgbClr val="DC0D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4-cípa hviezda 52"/>
          <p:cNvSpPr/>
          <p:nvPr/>
        </p:nvSpPr>
        <p:spPr>
          <a:xfrm>
            <a:off x="7318427" y="4736001"/>
            <a:ext cx="220503" cy="227050"/>
          </a:xfrm>
          <a:prstGeom prst="star4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4-cípa hviezda 53"/>
          <p:cNvSpPr/>
          <p:nvPr/>
        </p:nvSpPr>
        <p:spPr>
          <a:xfrm>
            <a:off x="4819560" y="5373095"/>
            <a:ext cx="220503" cy="227050"/>
          </a:xfrm>
          <a:prstGeom prst="star4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4-cípa hviezda 54"/>
          <p:cNvSpPr/>
          <p:nvPr/>
        </p:nvSpPr>
        <p:spPr>
          <a:xfrm>
            <a:off x="7328128" y="2933886"/>
            <a:ext cx="220503" cy="227050"/>
          </a:xfrm>
          <a:prstGeom prst="star4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4-cípa hviezda 55"/>
          <p:cNvSpPr/>
          <p:nvPr/>
        </p:nvSpPr>
        <p:spPr>
          <a:xfrm>
            <a:off x="7318428" y="3851522"/>
            <a:ext cx="220503" cy="227050"/>
          </a:xfrm>
          <a:prstGeom prst="star4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4-cípa hviezda 56"/>
          <p:cNvSpPr/>
          <p:nvPr/>
        </p:nvSpPr>
        <p:spPr>
          <a:xfrm>
            <a:off x="1266719" y="3771837"/>
            <a:ext cx="220503" cy="227050"/>
          </a:xfrm>
          <a:prstGeom prst="star4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9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CMES </a:t>
            </a:r>
            <a:r>
              <a:rPr lang="de-DE">
                <a:solidFill>
                  <a:srgbClr val="F79646"/>
                </a:solidFill>
              </a:rPr>
              <a:t>e</a:t>
            </a:r>
            <a:r>
              <a:rPr lang="sk-SK">
                <a:solidFill>
                  <a:srgbClr val="F79646"/>
                </a:solidFill>
              </a:rPr>
              <a:t>lements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Evaluation questions:</a:t>
            </a:r>
          </a:p>
          <a:p>
            <a:pPr marL="342900" indent="-342900">
              <a:buFont typeface="Arial"/>
              <a:buChar char="•"/>
            </a:pPr>
            <a:r>
              <a:rPr lang="en-GB" sz="2400"/>
              <a:t>FA 6B</a:t>
            </a:r>
            <a:r>
              <a:rPr lang="en-GB"/>
              <a:t>:</a:t>
            </a:r>
            <a:r>
              <a:rPr lang="en-GB" sz="2400"/>
              <a:t>To what extent have RDP interventions supported local development in rural areas? </a:t>
            </a:r>
          </a:p>
          <a:p>
            <a:endParaRPr lang="en-GB" sz="2400"/>
          </a:p>
          <a:p>
            <a:pPr marL="342900" indent="-342900">
              <a:buFont typeface="Arial"/>
              <a:buChar char="•"/>
            </a:pPr>
            <a:r>
              <a:rPr lang="en-GB" sz="2400"/>
              <a:t>Evaluation questions related to FAs, which can be linked with LDS objectives  </a:t>
            </a:r>
          </a:p>
        </p:txBody>
      </p:sp>
      <p:sp>
        <p:nvSpPr>
          <p:cNvPr id="6" name="Zástupný symbol obsahu 3"/>
          <p:cNvSpPr txBox="1">
            <a:spLocks/>
          </p:cNvSpPr>
          <p:nvPr/>
        </p:nvSpPr>
        <p:spPr>
          <a:xfrm>
            <a:off x="4648200" y="1885941"/>
            <a:ext cx="4038600" cy="4294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Indicators:</a:t>
            </a:r>
          </a:p>
          <a:p>
            <a:pPr marL="342900" indent="-342900">
              <a:buFont typeface="Arial"/>
              <a:buChar char="•"/>
            </a:pPr>
            <a:r>
              <a:rPr lang="en-GB"/>
              <a:t>Leader related common indicators</a:t>
            </a:r>
          </a:p>
          <a:p>
            <a:pPr marL="342900" indent="-342900">
              <a:buFont typeface="Arial"/>
              <a:buChar char="•"/>
            </a:pP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/>
              <a:t>Common indicators linked to measures implemented via LDS and to FAs which can be linked with LDS objectives</a:t>
            </a:r>
          </a:p>
        </p:txBody>
      </p:sp>
    </p:spTree>
    <p:extLst>
      <p:ext uri="{BB962C8B-B14F-4D97-AF65-F5344CB8AC3E}">
        <p14:creationId xmlns:p14="http://schemas.microsoft.com/office/powerpoint/2010/main" val="3265144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Leader related CMES output indicators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Zástupný symbol obsahu 7"/>
          <p:cNvSpPr txBox="1">
            <a:spLocks/>
          </p:cNvSpPr>
          <p:nvPr/>
        </p:nvSpPr>
        <p:spPr>
          <a:xfrm>
            <a:off x="457200" y="2028816"/>
            <a:ext cx="4038600" cy="429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b="1"/>
              <a:t>LAG level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18 - </a:t>
            </a:r>
            <a:r>
              <a:rPr lang="en-GB" sz="1800"/>
              <a:t>Population covered by LAG</a:t>
            </a:r>
            <a:r>
              <a:rPr lang="sk-SK" sz="1800"/>
              <a:t> 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19 - Number of LAGs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No of LAGs using multi-fund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No of LAGs implementing  co-operation projects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in preparation and implementation of cooperation activities of the LAG – paid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for support for running costs and animation – paid</a:t>
            </a:r>
            <a:endParaRPr lang="sk-SK" sz="1800"/>
          </a:p>
        </p:txBody>
      </p:sp>
      <p:sp>
        <p:nvSpPr>
          <p:cNvPr id="6" name="Zástupný symbol obsahu 8"/>
          <p:cNvSpPr txBox="1">
            <a:spLocks/>
          </p:cNvSpPr>
          <p:nvPr/>
        </p:nvSpPr>
        <p:spPr>
          <a:xfrm>
            <a:off x="4648200" y="2028816"/>
            <a:ext cx="4038600" cy="42947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b="1"/>
              <a:t>Project level 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-  committed 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O 1 - </a:t>
            </a:r>
            <a:r>
              <a:rPr lang="en-GB" sz="1800"/>
              <a:t>Total public expenditure -  </a:t>
            </a:r>
            <a:r>
              <a:rPr lang="sk-SK" sz="1800"/>
              <a:t>paid</a:t>
            </a:r>
          </a:p>
          <a:p>
            <a:pPr marL="285750" indent="-285750">
              <a:buFont typeface="Arial"/>
              <a:buChar char="•"/>
            </a:pPr>
            <a:r>
              <a:rPr lang="sk-SK" sz="1800"/>
              <a:t>O 21 - No of </a:t>
            </a:r>
            <a:r>
              <a:rPr lang="en-GB" sz="1800"/>
              <a:t>cooperation project</a:t>
            </a:r>
            <a:r>
              <a:rPr lang="sk-SK" sz="1800"/>
              <a:t>s per LAG</a:t>
            </a:r>
            <a:r>
              <a:rPr lang="en-GB" sz="1800"/>
              <a:t> </a:t>
            </a:r>
            <a:endParaRPr lang="sk-SK" sz="1800"/>
          </a:p>
          <a:p>
            <a:pPr marL="285750" indent="-285750">
              <a:buFont typeface="Arial"/>
              <a:buChar char="•"/>
            </a:pPr>
            <a:r>
              <a:rPr lang="sk-SK" sz="1800"/>
              <a:t>O 22 - </a:t>
            </a:r>
            <a:r>
              <a:rPr lang="en-GB" sz="1800"/>
              <a:t>Number and type of project promoters</a:t>
            </a:r>
            <a:r>
              <a:rPr lang="sk-SK" sz="1800"/>
              <a:t> (co-operation projects)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298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Leader related CMES target indicators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Zástupný symbol obsahu 8"/>
          <p:cNvSpPr>
            <a:spLocks noGrp="1"/>
          </p:cNvSpPr>
          <p:nvPr>
            <p:ph sz="half" idx="1"/>
          </p:nvPr>
        </p:nvSpPr>
        <p:spPr>
          <a:xfrm>
            <a:off x="446542" y="2554774"/>
            <a:ext cx="4038600" cy="3019690"/>
          </a:xfrm>
        </p:spPr>
        <p:txBody>
          <a:bodyPr/>
          <a:lstStyle/>
          <a:p>
            <a:pPr marL="0" indent="0">
              <a:buNone/>
            </a:pPr>
            <a:r>
              <a:rPr lang="sk-SK" b="1"/>
              <a:t>LAG level :</a:t>
            </a:r>
          </a:p>
          <a:p>
            <a:pPr marL="0" indent="0">
              <a:buNone/>
            </a:pPr>
            <a:r>
              <a:rPr lang="sk-SK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sk-SK"/>
              <a:t>T 21 - </a:t>
            </a:r>
            <a:r>
              <a:rPr lang="en-GB"/>
              <a:t>Population covered by LAG</a:t>
            </a:r>
            <a:endParaRPr lang="sk-SK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713288" y="2539290"/>
            <a:ext cx="4038600" cy="29702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/>
              <a:t>Project level:</a:t>
            </a:r>
          </a:p>
          <a:p>
            <a:endParaRPr lang="sk-SK" b="1"/>
          </a:p>
          <a:p>
            <a:pPr marL="342900" indent="-342900">
              <a:buFont typeface="Arial"/>
              <a:buChar char="•"/>
            </a:pPr>
            <a:r>
              <a:rPr lang="sk-SK"/>
              <a:t>T 1 </a:t>
            </a:r>
            <a:r>
              <a:rPr lang="en-GB"/>
              <a:t>Total public expenditure - paid</a:t>
            </a:r>
            <a:endParaRPr lang="sk-SK"/>
          </a:p>
          <a:p>
            <a:pPr marL="342900" indent="-342900">
              <a:buFont typeface="Arial"/>
              <a:buChar char="•"/>
            </a:pPr>
            <a:r>
              <a:rPr lang="sk-SK"/>
              <a:t>T 23 - Jobs created </a:t>
            </a:r>
          </a:p>
        </p:txBody>
      </p:sp>
    </p:spTree>
    <p:extLst>
      <p:ext uri="{BB962C8B-B14F-4D97-AF65-F5344CB8AC3E}">
        <p14:creationId xmlns:p14="http://schemas.microsoft.com/office/powerpoint/2010/main" val="36478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LDS-specific M&amp;E elements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2644279"/>
            <a:ext cx="4038600" cy="226084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/>
              <a:t>LDS-specific evaluation questions linked to LDS-specific objectives </a:t>
            </a:r>
          </a:p>
        </p:txBody>
      </p:sp>
      <p:sp>
        <p:nvSpPr>
          <p:cNvPr id="6" name="Zástupný symbol obsahu 3"/>
          <p:cNvSpPr txBox="1">
            <a:spLocks/>
          </p:cNvSpPr>
          <p:nvPr/>
        </p:nvSpPr>
        <p:spPr>
          <a:xfrm>
            <a:off x="4860032" y="2564904"/>
            <a:ext cx="4038600" cy="25488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GB"/>
              <a:t>LDS-specific indicators linked to LDS specific outputs (in case of LAG own measures), results and impacts </a:t>
            </a:r>
          </a:p>
        </p:txBody>
      </p:sp>
    </p:spTree>
    <p:extLst>
      <p:ext uri="{BB962C8B-B14F-4D97-AF65-F5344CB8AC3E}">
        <p14:creationId xmlns:p14="http://schemas.microsoft.com/office/powerpoint/2010/main" val="2338760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RACER criteria to develop indicators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29</a:t>
            </a:fld>
            <a:endParaRPr lang="fr-FR"/>
          </a:p>
        </p:txBody>
      </p:sp>
      <p:graphicFrame>
        <p:nvGraphicFramePr>
          <p:cNvPr id="5" name="Zástupný symbol obsah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937967"/>
              </p:ext>
            </p:extLst>
          </p:nvPr>
        </p:nvGraphicFramePr>
        <p:xfrm>
          <a:off x="457200" y="2196522"/>
          <a:ext cx="8229600" cy="415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5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What are </a:t>
            </a:r>
            <a:r>
              <a:rPr lang="de-AT" err="1">
                <a:solidFill>
                  <a:srgbClr val="F79646"/>
                </a:solidFill>
              </a:rPr>
              <a:t>the</a:t>
            </a:r>
            <a:r>
              <a:rPr lang="de-AT">
                <a:solidFill>
                  <a:srgbClr val="F79646"/>
                </a:solidFill>
              </a:rPr>
              <a:t> </a:t>
            </a:r>
            <a:r>
              <a:rPr lang="sk-SK">
                <a:solidFill>
                  <a:srgbClr val="F79646"/>
                </a:solidFill>
              </a:rPr>
              <a:t>legal requirements? -1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>
                <a:solidFill>
                  <a:schemeClr val="accent5"/>
                </a:solidFill>
              </a:rPr>
              <a:t>MA</a:t>
            </a:r>
          </a:p>
          <a:p>
            <a:pPr marL="814388" lvl="1" indent="-257175"/>
            <a:r>
              <a:rPr lang="en-GB"/>
              <a:t>describe the </a:t>
            </a:r>
            <a:r>
              <a:rPr lang="en-GB" err="1"/>
              <a:t>evaluati</a:t>
            </a:r>
            <a:r>
              <a:rPr lang="sk-SK"/>
              <a:t>on</a:t>
            </a:r>
            <a:r>
              <a:rPr lang="en-GB"/>
              <a:t> topics and activities to assess the contribution of LDS and planned support for evaluation at LAG level </a:t>
            </a:r>
            <a:r>
              <a:rPr lang="sk-SK"/>
              <a:t>in the evaluation plan </a:t>
            </a:r>
            <a:r>
              <a:rPr lang="en-GB"/>
              <a:t>(808/2014, Annex I, part 1, point 9), e.g. provision of guidance</a:t>
            </a:r>
            <a:endParaRPr lang="sk-SK"/>
          </a:p>
          <a:p>
            <a:pPr marL="814388" lvl="1" indent="-257175"/>
            <a:r>
              <a:rPr lang="en-US" altLang="fr-FR"/>
              <a:t>may also decide to cover aspects which are not mentioned in the CMES, such as the assessment of the added value of LEADER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 rot="472336">
            <a:off x="121812" y="5678731"/>
            <a:ext cx="140534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AD3A25"/>
                </a:solidFill>
              </a:rPr>
              <a:t>§§§</a:t>
            </a:r>
          </a:p>
        </p:txBody>
      </p:sp>
    </p:spTree>
    <p:extLst>
      <p:ext uri="{BB962C8B-B14F-4D97-AF65-F5344CB8AC3E}">
        <p14:creationId xmlns:p14="http://schemas.microsoft.com/office/powerpoint/2010/main" val="35943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kern="0">
                <a:solidFill>
                  <a:srgbClr val="F79646"/>
                </a:solidFill>
              </a:rPr>
              <a:t>LDS i</a:t>
            </a:r>
            <a:r>
              <a:rPr lang="en-US" altLang="en-US" kern="0" err="1">
                <a:solidFill>
                  <a:srgbClr val="F79646"/>
                </a:solidFill>
              </a:rPr>
              <a:t>ntervention</a:t>
            </a:r>
            <a:r>
              <a:rPr lang="en-US" altLang="en-US" kern="0">
                <a:solidFill>
                  <a:srgbClr val="F79646"/>
                </a:solidFill>
              </a:rPr>
              <a:t> logic</a:t>
            </a:r>
            <a:r>
              <a:rPr lang="sk-SK" altLang="en-US" kern="0">
                <a:solidFill>
                  <a:srgbClr val="F79646"/>
                </a:solidFill>
              </a:rPr>
              <a:t>  </a:t>
            </a:r>
            <a:r>
              <a:rPr lang="en-US" altLang="en-US" kern="0">
                <a:solidFill>
                  <a:srgbClr val="F79646"/>
                </a:solidFill>
              </a:rPr>
              <a:t> 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lang="fr-FR" sz="1400" b="1" i="0" kern="120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A666B-82EC-9F42-81B4-8AD27479524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1577908"/>
            <a:ext cx="6669810" cy="4889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442" y="1672300"/>
            <a:ext cx="6187836" cy="30646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latin typeface="Helvetica"/>
                <a:cs typeface="Helvetica"/>
              </a:rPr>
              <a:t>Context situation described with  context parameters, </a:t>
            </a:r>
            <a:r>
              <a:rPr lang="en-US" sz="1200" b="1" err="1">
                <a:latin typeface="Helvetica"/>
                <a:cs typeface="Helvetica"/>
              </a:rPr>
              <a:t>analysed</a:t>
            </a:r>
            <a:r>
              <a:rPr lang="en-US" sz="1200" b="1">
                <a:latin typeface="Helvetica"/>
                <a:cs typeface="Helvetica"/>
              </a:rPr>
              <a:t> with SWOT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1588" y="3401795"/>
            <a:ext cx="1873250" cy="523875"/>
          </a:xfrm>
          <a:prstGeom prst="round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latin typeface="Helvetica"/>
                <a:cs typeface="Helvetica"/>
              </a:rPr>
              <a:t>Impacts 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21113" y="4189334"/>
            <a:ext cx="1871662" cy="525421"/>
          </a:xfrm>
          <a:prstGeom prst="round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latin typeface="Helvetica"/>
                <a:cs typeface="Helvetica"/>
              </a:rPr>
              <a:t>Results </a:t>
            </a:r>
            <a:r>
              <a:rPr lang="en-US" sz="1400">
                <a:latin typeface="Helvetica"/>
                <a:cs typeface="Helvetica"/>
              </a:rPr>
              <a:t> </a:t>
            </a:r>
            <a:endParaRPr lang="fr-BE" sz="1400">
              <a:latin typeface="Helvetica"/>
              <a:cs typeface="Helvetic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7463" y="4925928"/>
            <a:ext cx="1871662" cy="527050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latin typeface="Helvetica"/>
                <a:cs typeface="Helvetica"/>
              </a:rPr>
              <a:t>Outputs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93788" y="3417670"/>
            <a:ext cx="1800225" cy="461665"/>
          </a:xfrm>
          <a:prstGeom prst="rect">
            <a:avLst/>
          </a:prstGeom>
          <a:solidFill>
            <a:srgbClr val="F7964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Helvetica"/>
                <a:cs typeface="Helvetica"/>
              </a:rPr>
              <a:t>Overall LDS objective</a:t>
            </a:r>
            <a:r>
              <a:rPr lang="sk-SK" altLang="en-US" sz="1200">
                <a:latin typeface="Helvetica"/>
                <a:cs typeface="Helvetica"/>
              </a:rPr>
              <a:t>(s)</a:t>
            </a:r>
            <a:endParaRPr lang="en-GB" altLang="en-US" sz="120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93788" y="4232825"/>
            <a:ext cx="1800225" cy="460375"/>
          </a:xfrm>
          <a:prstGeom prst="rect">
            <a:avLst/>
          </a:prstGeom>
          <a:solidFill>
            <a:srgbClr val="F7964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>
                <a:latin typeface="Helvetica"/>
                <a:cs typeface="Helvetica"/>
              </a:rPr>
              <a:t>Priority </a:t>
            </a:r>
            <a:r>
              <a:rPr lang="sk-SK" altLang="en-US" sz="1200" err="1">
                <a:latin typeface="Helvetica"/>
                <a:cs typeface="Helvetica"/>
              </a:rPr>
              <a:t>related</a:t>
            </a:r>
            <a:r>
              <a:rPr lang="sk-SK" altLang="en-US" sz="1200">
                <a:latin typeface="Helvetica"/>
                <a:cs typeface="Helvetica"/>
              </a:rPr>
              <a:t>  </a:t>
            </a:r>
            <a:r>
              <a:rPr lang="sk-SK" altLang="en-US" sz="1200" err="1">
                <a:latin typeface="Helvetica"/>
                <a:cs typeface="Helvetica"/>
              </a:rPr>
              <a:t>specific</a:t>
            </a:r>
            <a:r>
              <a:rPr lang="sk-SK" altLang="en-US" sz="1200">
                <a:latin typeface="Helvetica"/>
                <a:cs typeface="Helvetica"/>
              </a:rPr>
              <a:t> </a:t>
            </a:r>
            <a:endParaRPr lang="en-US" altLang="en-US" sz="1200">
              <a:latin typeface="Helvetica"/>
              <a:cs typeface="Helvetic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/>
                <a:cs typeface="Helvetica"/>
              </a:rPr>
              <a:t>objectives</a:t>
            </a:r>
            <a:endParaRPr lang="fr-BE" altLang="en-US" sz="120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82089" y="4973102"/>
            <a:ext cx="1800225" cy="461665"/>
          </a:xfrm>
          <a:prstGeom prst="rect">
            <a:avLst/>
          </a:prstGeom>
          <a:solidFill>
            <a:srgbClr val="F7964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200" err="1">
                <a:latin typeface="Helvetica"/>
                <a:cs typeface="Helvetica"/>
              </a:rPr>
              <a:t>Measure</a:t>
            </a:r>
            <a:r>
              <a:rPr lang="sk-SK" altLang="en-US" sz="1200">
                <a:latin typeface="Helvetica"/>
                <a:cs typeface="Helvetica"/>
              </a:rPr>
              <a:t> </a:t>
            </a:r>
            <a:r>
              <a:rPr lang="sk-SK" altLang="en-US" sz="1200" err="1">
                <a:latin typeface="Helvetica"/>
                <a:cs typeface="Helvetica"/>
              </a:rPr>
              <a:t>related</a:t>
            </a:r>
            <a:r>
              <a:rPr lang="sk-SK" altLang="en-US" sz="1200">
                <a:latin typeface="Helvetica"/>
                <a:cs typeface="Helvetica"/>
              </a:rPr>
              <a:t> </a:t>
            </a:r>
            <a:r>
              <a:rPr lang="en-US" altLang="en-US" sz="1200">
                <a:latin typeface="Helvetica"/>
                <a:cs typeface="Helvetica"/>
              </a:rPr>
              <a:t>operational objectives</a:t>
            </a:r>
            <a:endParaRPr lang="fr-BE" altLang="en-US" sz="1200">
              <a:latin typeface="Helvetica"/>
              <a:cs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3100388" y="3703420"/>
            <a:ext cx="5048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3130550" y="4493175"/>
            <a:ext cx="503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3130550" y="5295858"/>
            <a:ext cx="503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17" name="Flowchart: Terminator 43"/>
          <p:cNvSpPr/>
          <p:nvPr/>
        </p:nvSpPr>
        <p:spPr>
          <a:xfrm>
            <a:off x="2625725" y="5607285"/>
            <a:ext cx="1512888" cy="74906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1200">
                <a:latin typeface="Helvetica"/>
                <a:cs typeface="Helvetica"/>
              </a:rPr>
              <a:t>LDS </a:t>
            </a:r>
            <a:r>
              <a:rPr lang="sk-SK" sz="1200" err="1">
                <a:latin typeface="Helvetica"/>
                <a:cs typeface="Helvetica"/>
              </a:rPr>
              <a:t>measures</a:t>
            </a:r>
            <a:r>
              <a:rPr lang="sk-SK" sz="1200">
                <a:latin typeface="Helvetica"/>
                <a:cs typeface="Helvetica"/>
              </a:rPr>
              <a:t> (EAFRD, EFRD, ESF, EFF)</a:t>
            </a:r>
            <a:endParaRPr lang="fr-BE" sz="1200">
              <a:latin typeface="Helvetica"/>
              <a:cs typeface="Helvetica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206500" y="5814035"/>
            <a:ext cx="1081088" cy="6286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chemeClr val="tx1"/>
                </a:solidFill>
                <a:latin typeface="Helvetica"/>
                <a:cs typeface="Helvetica"/>
              </a:rPr>
              <a:t>Inputs</a:t>
            </a: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endParaRPr lang="fr-BE" sz="160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9800" y="2089561"/>
            <a:ext cx="2106613" cy="1031875"/>
          </a:xfrm>
          <a:prstGeom prst="ellipse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>
                <a:latin typeface="Helvetica"/>
                <a:cs typeface="Helvetica"/>
              </a:rPr>
              <a:t>Needs identified by LAG to be addressed with the LDS </a:t>
            </a:r>
          </a:p>
        </p:txBody>
      </p:sp>
      <p:sp>
        <p:nvSpPr>
          <p:cNvPr id="20" name="Oval 19"/>
          <p:cNvSpPr/>
          <p:nvPr/>
        </p:nvSpPr>
        <p:spPr>
          <a:xfrm>
            <a:off x="3705225" y="2105436"/>
            <a:ext cx="2070886" cy="968375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latin typeface="Helvetica"/>
                <a:cs typeface="Helvetica"/>
              </a:rPr>
              <a:t> </a:t>
            </a:r>
            <a:r>
              <a:rPr lang="en-GB" sz="1200">
                <a:latin typeface="Helvetica"/>
                <a:cs typeface="Helvetica"/>
              </a:rPr>
              <a:t>Expected change in LAG territory</a:t>
            </a:r>
          </a:p>
        </p:txBody>
      </p:sp>
      <p:sp>
        <p:nvSpPr>
          <p:cNvPr id="21" name="Down Arrow 20"/>
          <p:cNvSpPr/>
          <p:nvPr/>
        </p:nvSpPr>
        <p:spPr>
          <a:xfrm rot="10800000" flipH="1">
            <a:off x="4733925" y="3170964"/>
            <a:ext cx="60325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22" name="Up Arrow 21"/>
          <p:cNvSpPr/>
          <p:nvPr/>
        </p:nvSpPr>
        <p:spPr>
          <a:xfrm rot="2664060" flipH="1">
            <a:off x="4422951" y="5440898"/>
            <a:ext cx="55562" cy="5111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23" name="Up Arrow 22"/>
          <p:cNvSpPr/>
          <p:nvPr/>
        </p:nvSpPr>
        <p:spPr>
          <a:xfrm rot="8019873" flipH="1">
            <a:off x="2247900" y="5499058"/>
            <a:ext cx="79375" cy="536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94218" y="3181091"/>
            <a:ext cx="45719" cy="173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25" name="Šípka dolu 3"/>
          <p:cNvSpPr/>
          <p:nvPr/>
        </p:nvSpPr>
        <p:spPr>
          <a:xfrm>
            <a:off x="1994219" y="3944803"/>
            <a:ext cx="45719" cy="192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>
              <a:latin typeface="Helvetica"/>
              <a:cs typeface="Helvetica"/>
            </a:endParaRPr>
          </a:p>
        </p:txBody>
      </p:sp>
      <p:sp>
        <p:nvSpPr>
          <p:cNvPr id="26" name="Šípka dolu 4"/>
          <p:cNvSpPr/>
          <p:nvPr/>
        </p:nvSpPr>
        <p:spPr>
          <a:xfrm>
            <a:off x="2019300" y="4737403"/>
            <a:ext cx="45719" cy="188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>
              <a:latin typeface="Helvetica"/>
              <a:cs typeface="Helvetica"/>
            </a:endParaRPr>
          </a:p>
        </p:txBody>
      </p:sp>
      <p:sp>
        <p:nvSpPr>
          <p:cNvPr id="27" name="Bublina v tvare zaobleného obdĺžnika 28"/>
          <p:cNvSpPr/>
          <p:nvPr/>
        </p:nvSpPr>
        <p:spPr bwMode="auto">
          <a:xfrm>
            <a:off x="7273631" y="4418356"/>
            <a:ext cx="1147762" cy="1008112"/>
          </a:xfrm>
          <a:prstGeom prst="wedgeRoundRectCallout">
            <a:avLst>
              <a:gd name="adj1" fmla="val -206876"/>
              <a:gd name="adj2" fmla="val 3346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749B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Common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indicators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</p:txBody>
      </p:sp>
      <p:sp>
        <p:nvSpPr>
          <p:cNvPr id="28" name="Oválna bublina 5"/>
          <p:cNvSpPr/>
          <p:nvPr/>
        </p:nvSpPr>
        <p:spPr bwMode="auto">
          <a:xfrm>
            <a:off x="7165976" y="3292670"/>
            <a:ext cx="1520824" cy="923949"/>
          </a:xfrm>
          <a:prstGeom prst="wedgeEllipseCallout">
            <a:avLst>
              <a:gd name="adj1" fmla="val -164220"/>
              <a:gd name="adj2" fmla="val 80235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LDS </a:t>
            </a: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specific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indicators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</p:txBody>
      </p:sp>
      <p:sp>
        <p:nvSpPr>
          <p:cNvPr id="29" name="Oválna bublina 30"/>
          <p:cNvSpPr/>
          <p:nvPr/>
        </p:nvSpPr>
        <p:spPr bwMode="auto">
          <a:xfrm>
            <a:off x="7340872" y="1577909"/>
            <a:ext cx="1520824" cy="923949"/>
          </a:xfrm>
          <a:prstGeom prst="wedgeEllipseCallout">
            <a:avLst>
              <a:gd name="adj1" fmla="val -174685"/>
              <a:gd name="adj2" fmla="val 175574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LDS </a:t>
            </a: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specific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indicators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</p:txBody>
      </p:sp>
      <p:sp>
        <p:nvSpPr>
          <p:cNvPr id="30" name="Bublina v tvare zaobleného obdĺžnika 2"/>
          <p:cNvSpPr/>
          <p:nvPr/>
        </p:nvSpPr>
        <p:spPr bwMode="auto">
          <a:xfrm>
            <a:off x="6575211" y="2420938"/>
            <a:ext cx="1147762" cy="1008112"/>
          </a:xfrm>
          <a:prstGeom prst="wedgeRoundRectCallout">
            <a:avLst>
              <a:gd name="adj1" fmla="val -158583"/>
              <a:gd name="adj2" fmla="val 15321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749B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Common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indicators</a:t>
            </a:r>
            <a:r>
              <a:rPr kumimoji="0" 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 </a:t>
            </a:r>
          </a:p>
        </p:txBody>
      </p:sp>
      <p:sp>
        <p:nvSpPr>
          <p:cNvPr id="31" name="Down Arrow 30"/>
          <p:cNvSpPr/>
          <p:nvPr/>
        </p:nvSpPr>
        <p:spPr>
          <a:xfrm rot="10800000" flipH="1">
            <a:off x="4726781" y="4751414"/>
            <a:ext cx="60325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32" name="Down Arrow 31"/>
          <p:cNvSpPr/>
          <p:nvPr/>
        </p:nvSpPr>
        <p:spPr>
          <a:xfrm rot="10800000" flipH="1">
            <a:off x="4740668" y="3957779"/>
            <a:ext cx="60325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BE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 rot="472336">
            <a:off x="121812" y="5678731"/>
            <a:ext cx="140534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57825E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99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31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488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>
                <a:solidFill>
                  <a:srgbClr val="6F6F6F"/>
                </a:solidFill>
                <a:latin typeface="Helvetica"/>
                <a:cs typeface="Helvetica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>
                <a:solidFill>
                  <a:srgbClr val="6F6F6F"/>
                </a:solidFill>
                <a:latin typeface="Helvetica"/>
                <a:cs typeface="Helvetica"/>
              </a:rPr>
              <a:t>E-mail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4"/>
              </a:rPr>
              <a:t>info@ruralevaluation.eu</a:t>
            </a:r>
            <a:endParaRPr lang="en-US" sz="18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fr-BE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5"/>
              </a:rPr>
              <a:t>http://enrd.ec.europa.eu/evaluation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What are </a:t>
            </a:r>
            <a:r>
              <a:rPr lang="de-AT" err="1">
                <a:solidFill>
                  <a:srgbClr val="F79646"/>
                </a:solidFill>
              </a:rPr>
              <a:t>the</a:t>
            </a:r>
            <a:r>
              <a:rPr lang="de-AT">
                <a:solidFill>
                  <a:srgbClr val="F79646"/>
                </a:solidFill>
              </a:rPr>
              <a:t> </a:t>
            </a:r>
            <a:r>
              <a:rPr lang="sk-SK">
                <a:solidFill>
                  <a:srgbClr val="F79646"/>
                </a:solidFill>
              </a:rPr>
              <a:t>legal requirements? - 2</a:t>
            </a:r>
            <a:endParaRPr lang="en-US">
              <a:solidFill>
                <a:srgbClr val="F07E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>
                <a:solidFill>
                  <a:schemeClr val="accent5"/>
                </a:solidFill>
              </a:rPr>
              <a:t>LAGs </a:t>
            </a:r>
          </a:p>
          <a:p>
            <a:pPr marL="814388" lvl="1" indent="-257175"/>
            <a:r>
              <a:rPr lang="en-GB"/>
              <a:t>ensure monitoring and specific evaluation activities (1303/2013, Art 34.3 g) – LDS shall contain description of M&amp;E arrangements</a:t>
            </a:r>
          </a:p>
          <a:p>
            <a:pPr marL="814388" lvl="1" indent="-257175"/>
            <a:r>
              <a:rPr lang="sk-SK"/>
              <a:t>m</a:t>
            </a:r>
            <a:r>
              <a:rPr lang="en-GB" err="1"/>
              <a:t>onitor</a:t>
            </a:r>
            <a:r>
              <a:rPr lang="en-GB"/>
              <a:t> the implementation of LDS </a:t>
            </a:r>
            <a:r>
              <a:rPr lang="sk-SK"/>
              <a:t> and its operations</a:t>
            </a:r>
            <a:endParaRPr lang="en-GB"/>
          </a:p>
          <a:p>
            <a:pPr marL="814388" lvl="1" indent="-257175"/>
            <a:r>
              <a:rPr lang="sk-SK"/>
              <a:t>c</a:t>
            </a:r>
            <a:r>
              <a:rPr lang="en-GB" err="1"/>
              <a:t>arry</a:t>
            </a:r>
            <a:r>
              <a:rPr lang="en-GB"/>
              <a:t> on specific evaluation activities</a:t>
            </a:r>
            <a:r>
              <a:rPr lang="sk-SK"/>
              <a:t>, </a:t>
            </a:r>
            <a:r>
              <a:rPr lang="sk-SK" b="1"/>
              <a:t>including the development of LDS specific EQ and indicators</a:t>
            </a:r>
            <a:endParaRPr lang="en-GB"/>
          </a:p>
          <a:p>
            <a:pPr marL="814388" lvl="1" indent="-257175"/>
            <a:r>
              <a:rPr lang="en-GB"/>
              <a:t>provide MA and evaluators  with information for RDP evaluation (1305/2013, Art. 71)</a:t>
            </a:r>
          </a:p>
          <a:p>
            <a:endParaRPr lang="en-US">
              <a:solidFill>
                <a:srgbClr val="6F6F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4</a:t>
            </a:fld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72336">
            <a:off x="121812" y="5678731"/>
            <a:ext cx="140534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AD3A25"/>
                </a:solidFill>
              </a:rPr>
              <a:t>§§§</a:t>
            </a:r>
          </a:p>
        </p:txBody>
      </p:sp>
    </p:spTree>
    <p:extLst>
      <p:ext uri="{BB962C8B-B14F-4D97-AF65-F5344CB8AC3E}">
        <p14:creationId xmlns:p14="http://schemas.microsoft.com/office/powerpoint/2010/main" val="197461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F79646"/>
                </a:solidFill>
              </a:rPr>
              <a:t>What are </a:t>
            </a:r>
            <a:r>
              <a:rPr lang="de-AT" err="1">
                <a:solidFill>
                  <a:srgbClr val="F79646"/>
                </a:solidFill>
              </a:rPr>
              <a:t>the</a:t>
            </a:r>
            <a:r>
              <a:rPr lang="de-AT">
                <a:solidFill>
                  <a:srgbClr val="F79646"/>
                </a:solidFill>
              </a:rPr>
              <a:t> </a:t>
            </a:r>
            <a:r>
              <a:rPr lang="sk-SK">
                <a:solidFill>
                  <a:srgbClr val="F79646"/>
                </a:solidFill>
              </a:rPr>
              <a:t>legal requirements? - 3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>
                <a:solidFill>
                  <a:schemeClr val="accent5"/>
                </a:solidFill>
              </a:rPr>
              <a:t>NRN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/>
              <a:t>provide capacity building  for LAG and </a:t>
            </a:r>
            <a:endParaRPr lang="sk-SK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/>
              <a:t>disseminate M&amp;E findings (1305/2013, Art. 54.3)</a:t>
            </a:r>
            <a:r>
              <a:rPr lang="en-GB" altLang="fr-FR"/>
              <a:t> </a:t>
            </a:r>
            <a:endParaRPr lang="sk-SK" altLang="fr-FR"/>
          </a:p>
          <a:p>
            <a:pPr algn="just"/>
            <a:endParaRPr lang="sk-SK" altLang="fr-FR"/>
          </a:p>
          <a:p>
            <a:pPr algn="just"/>
            <a:r>
              <a:rPr lang="en-GB" altLang="fr-FR"/>
              <a:t>Optionally, N</a:t>
            </a:r>
            <a:r>
              <a:rPr lang="sk-SK" altLang="fr-FR"/>
              <a:t>RN</a:t>
            </a:r>
            <a:r>
              <a:rPr lang="en-GB" altLang="fr-FR"/>
              <a:t> can take a more proactive role in</a:t>
            </a:r>
            <a:r>
              <a:rPr lang="sk-SK" altLang="fr-FR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fr-FR"/>
              <a:t>developing and supporting a harmonized approach to the </a:t>
            </a:r>
            <a:r>
              <a:rPr lang="sk-SK" altLang="fr-FR"/>
              <a:t>M&amp;E</a:t>
            </a:r>
            <a:r>
              <a:rPr lang="en-GB" altLang="fr-FR"/>
              <a:t> of the local development strategies </a:t>
            </a:r>
          </a:p>
          <a:p>
            <a:pPr algn="just"/>
            <a:endParaRPr lang="sk-SK" altLang="fr-FR"/>
          </a:p>
          <a:p>
            <a:pPr algn="just"/>
            <a:r>
              <a:rPr lang="en-GB" altLang="fr-FR"/>
              <a:t>This will strengthen the evidence-basis to demonstrate the </a:t>
            </a:r>
            <a:r>
              <a:rPr lang="sk-SK" altLang="fr-FR"/>
              <a:t>LDS </a:t>
            </a:r>
            <a:r>
              <a:rPr lang="en-GB" altLang="fr-FR"/>
              <a:t>achievements!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 rot="472336">
            <a:off x="121812" y="5678731"/>
            <a:ext cx="140534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AD3A25"/>
                </a:solidFill>
              </a:rPr>
              <a:t>§§§</a:t>
            </a:r>
          </a:p>
        </p:txBody>
      </p:sp>
    </p:spTree>
    <p:extLst>
      <p:ext uri="{BB962C8B-B14F-4D97-AF65-F5344CB8AC3E}">
        <p14:creationId xmlns:p14="http://schemas.microsoft.com/office/powerpoint/2010/main" val="211808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Focus of evaluation in Leader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aoblený obdĺžnik 5"/>
          <p:cNvSpPr/>
          <p:nvPr/>
        </p:nvSpPr>
        <p:spPr>
          <a:xfrm>
            <a:off x="1308435" y="3371037"/>
            <a:ext cx="1661612" cy="9566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 err="1">
                <a:solidFill>
                  <a:schemeClr val="tx1"/>
                </a:solidFill>
              </a:rPr>
              <a:t>Leader</a:t>
            </a:r>
            <a:r>
              <a:rPr lang="sk-SK" sz="1350">
                <a:solidFill>
                  <a:schemeClr val="tx1"/>
                </a:solidFill>
              </a:rPr>
              <a:t> </a:t>
            </a:r>
            <a:r>
              <a:rPr lang="sk-SK" sz="1350" err="1">
                <a:solidFill>
                  <a:schemeClr val="tx1"/>
                </a:solidFill>
              </a:rPr>
              <a:t>subsidy</a:t>
            </a:r>
            <a:r>
              <a:rPr lang="sk-SK" sz="135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sk-SK" sz="1350" err="1">
                <a:solidFill>
                  <a:schemeClr val="tx1"/>
                </a:solidFill>
              </a:rPr>
              <a:t>Leader</a:t>
            </a:r>
            <a:r>
              <a:rPr lang="sk-SK" sz="1350"/>
              <a:t> </a:t>
            </a:r>
            <a:r>
              <a:rPr lang="sk-SK" sz="1350" err="1">
                <a:solidFill>
                  <a:schemeClr val="tx1"/>
                </a:solidFill>
              </a:rPr>
              <a:t>contribution</a:t>
            </a:r>
            <a:r>
              <a:rPr lang="sk-SK" sz="1350">
                <a:solidFill>
                  <a:schemeClr val="tx1"/>
                </a:solidFill>
              </a:rPr>
              <a:t> to EU/ RDP </a:t>
            </a:r>
            <a:r>
              <a:rPr lang="sk-SK" sz="1350" err="1">
                <a:solidFill>
                  <a:schemeClr val="tx1"/>
                </a:solidFill>
              </a:rPr>
              <a:t>policy</a:t>
            </a:r>
            <a:r>
              <a:rPr lang="sk-SK" sz="1350">
                <a:solidFill>
                  <a:schemeClr val="tx1"/>
                </a:solidFill>
              </a:rPr>
              <a:t> </a:t>
            </a:r>
            <a:r>
              <a:rPr lang="sk-SK" sz="1350" err="1">
                <a:solidFill>
                  <a:schemeClr val="tx1"/>
                </a:solidFill>
              </a:rPr>
              <a:t>objectives</a:t>
            </a:r>
            <a:r>
              <a:rPr lang="sk-SK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aoblený obdĺžnik 7"/>
          <p:cNvSpPr/>
          <p:nvPr/>
        </p:nvSpPr>
        <p:spPr>
          <a:xfrm>
            <a:off x="3637297" y="1859358"/>
            <a:ext cx="1704975" cy="895350"/>
          </a:xfrm>
          <a:prstGeom prst="roundRect">
            <a:avLst/>
          </a:prstGeom>
          <a:solidFill>
            <a:srgbClr val="F090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>
                <a:solidFill>
                  <a:schemeClr val="tx1"/>
                </a:solidFill>
              </a:rPr>
              <a:t>RDP/OP</a:t>
            </a:r>
          </a:p>
          <a:p>
            <a:pPr algn="ctr"/>
            <a:r>
              <a:rPr lang="sk-SK" sz="1350" err="1">
                <a:solidFill>
                  <a:schemeClr val="tx1"/>
                </a:solidFill>
              </a:rPr>
              <a:t>Leader</a:t>
            </a:r>
            <a:r>
              <a:rPr lang="sk-SK" sz="1350">
                <a:solidFill>
                  <a:schemeClr val="tx1"/>
                </a:solidFill>
              </a:rPr>
              <a:t>/CLLD</a:t>
            </a:r>
          </a:p>
        </p:txBody>
      </p:sp>
      <p:sp>
        <p:nvSpPr>
          <p:cNvPr id="7" name="Zaoblený obdĺžnik 9"/>
          <p:cNvSpPr/>
          <p:nvPr/>
        </p:nvSpPr>
        <p:spPr>
          <a:xfrm>
            <a:off x="5995736" y="3371036"/>
            <a:ext cx="1751598" cy="9566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 err="1">
                <a:solidFill>
                  <a:schemeClr val="tx1"/>
                </a:solidFill>
              </a:rPr>
              <a:t>Leader</a:t>
            </a:r>
            <a:r>
              <a:rPr lang="sk-SK" sz="1350">
                <a:solidFill>
                  <a:schemeClr val="tx1"/>
                </a:solidFill>
              </a:rPr>
              <a:t> </a:t>
            </a:r>
            <a:r>
              <a:rPr lang="sk-SK" sz="1350" err="1">
                <a:solidFill>
                  <a:schemeClr val="tx1"/>
                </a:solidFill>
              </a:rPr>
              <a:t>method</a:t>
            </a:r>
            <a:r>
              <a:rPr lang="sk-SK" sz="135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sk-SK" sz="1350">
                <a:solidFill>
                  <a:schemeClr val="tx1"/>
                </a:solidFill>
              </a:rPr>
              <a:t>7 </a:t>
            </a:r>
            <a:r>
              <a:rPr lang="sk-SK" sz="1350" err="1">
                <a:solidFill>
                  <a:schemeClr val="tx1"/>
                </a:solidFill>
              </a:rPr>
              <a:t>principles</a:t>
            </a:r>
            <a:endParaRPr lang="sk-SK" sz="1350">
              <a:solidFill>
                <a:schemeClr val="tx1"/>
              </a:solidFill>
            </a:endParaRPr>
          </a:p>
          <a:p>
            <a:pPr algn="ctr"/>
            <a:r>
              <a:rPr lang="sk-SK" sz="1350" err="1">
                <a:solidFill>
                  <a:schemeClr val="tx1"/>
                </a:solidFill>
              </a:rPr>
              <a:t>Added</a:t>
            </a:r>
            <a:r>
              <a:rPr lang="sk-SK" sz="1350">
                <a:solidFill>
                  <a:schemeClr val="tx1"/>
                </a:solidFill>
              </a:rPr>
              <a:t> </a:t>
            </a:r>
            <a:r>
              <a:rPr lang="sk-SK" sz="1350" err="1">
                <a:solidFill>
                  <a:schemeClr val="tx1"/>
                </a:solidFill>
              </a:rPr>
              <a:t>value</a:t>
            </a:r>
            <a:r>
              <a:rPr lang="sk-SK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Ovál 10"/>
          <p:cNvSpPr/>
          <p:nvPr/>
        </p:nvSpPr>
        <p:spPr>
          <a:xfrm>
            <a:off x="5675647" y="3152273"/>
            <a:ext cx="2365457" cy="13956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9" name="Ovál 11"/>
          <p:cNvSpPr/>
          <p:nvPr/>
        </p:nvSpPr>
        <p:spPr>
          <a:xfrm>
            <a:off x="974559" y="3150805"/>
            <a:ext cx="2329364" cy="1397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0" name="Obojsmerná vodorovná šípka 12"/>
          <p:cNvSpPr/>
          <p:nvPr/>
        </p:nvSpPr>
        <p:spPr>
          <a:xfrm>
            <a:off x="3603960" y="3798291"/>
            <a:ext cx="1771650" cy="99417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1" name="BlokTextu 2"/>
          <p:cNvSpPr txBox="1"/>
          <p:nvPr/>
        </p:nvSpPr>
        <p:spPr>
          <a:xfrm>
            <a:off x="346412" y="2069504"/>
            <a:ext cx="20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RDP level</a:t>
            </a:r>
          </a:p>
        </p:txBody>
      </p:sp>
      <p:sp>
        <p:nvSpPr>
          <p:cNvPr id="12" name="BlokTextu 13"/>
          <p:cNvSpPr txBox="1"/>
          <p:nvPr/>
        </p:nvSpPr>
        <p:spPr>
          <a:xfrm>
            <a:off x="346412" y="5186619"/>
            <a:ext cx="20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Local</a:t>
            </a:r>
            <a:r>
              <a:rPr lang="sk-SK"/>
              <a:t> level</a:t>
            </a:r>
          </a:p>
        </p:txBody>
      </p:sp>
      <p:sp>
        <p:nvSpPr>
          <p:cNvPr id="13" name="Ovál 8"/>
          <p:cNvSpPr/>
          <p:nvPr/>
        </p:nvSpPr>
        <p:spPr>
          <a:xfrm>
            <a:off x="2327612" y="5095444"/>
            <a:ext cx="976311" cy="551683"/>
          </a:xfrm>
          <a:prstGeom prst="ellipse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LAG/LDS</a:t>
            </a:r>
          </a:p>
        </p:txBody>
      </p:sp>
      <p:sp>
        <p:nvSpPr>
          <p:cNvPr id="14" name="Ovál 15"/>
          <p:cNvSpPr/>
          <p:nvPr/>
        </p:nvSpPr>
        <p:spPr>
          <a:xfrm>
            <a:off x="5668821" y="5095444"/>
            <a:ext cx="976311" cy="551683"/>
          </a:xfrm>
          <a:prstGeom prst="ellipse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LAG/LDS</a:t>
            </a:r>
          </a:p>
        </p:txBody>
      </p:sp>
      <p:sp>
        <p:nvSpPr>
          <p:cNvPr id="15" name="Ovál 16"/>
          <p:cNvSpPr/>
          <p:nvPr/>
        </p:nvSpPr>
        <p:spPr>
          <a:xfrm>
            <a:off x="3441348" y="5105766"/>
            <a:ext cx="976311" cy="551683"/>
          </a:xfrm>
          <a:prstGeom prst="ellipse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LAG/LDS</a:t>
            </a:r>
          </a:p>
        </p:txBody>
      </p:sp>
      <p:sp>
        <p:nvSpPr>
          <p:cNvPr id="16" name="Ovál 17"/>
          <p:cNvSpPr/>
          <p:nvPr/>
        </p:nvSpPr>
        <p:spPr>
          <a:xfrm>
            <a:off x="4555085" y="5101942"/>
            <a:ext cx="976311" cy="551683"/>
          </a:xfrm>
          <a:prstGeom prst="ellipse">
            <a:avLst/>
          </a:prstGeom>
          <a:solidFill>
            <a:srgbClr val="E5B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chemeClr val="tx1"/>
                </a:solidFill>
              </a:rPr>
              <a:t>LAG/LDS</a:t>
            </a:r>
          </a:p>
        </p:txBody>
      </p:sp>
      <p:cxnSp>
        <p:nvCxnSpPr>
          <p:cNvPr id="17" name="Rovná spojovacia šípka 19"/>
          <p:cNvCxnSpPr>
            <a:stCxn id="13" idx="0"/>
            <a:endCxn id="9" idx="4"/>
          </p:cNvCxnSpPr>
          <p:nvPr/>
        </p:nvCxnSpPr>
        <p:spPr>
          <a:xfrm flipH="1" flipV="1">
            <a:off x="2139241" y="4547937"/>
            <a:ext cx="676527" cy="547507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21"/>
          <p:cNvCxnSpPr>
            <a:stCxn id="13" idx="0"/>
            <a:endCxn id="8" idx="4"/>
          </p:cNvCxnSpPr>
          <p:nvPr/>
        </p:nvCxnSpPr>
        <p:spPr>
          <a:xfrm flipV="1">
            <a:off x="2815768" y="4547936"/>
            <a:ext cx="4042608" cy="547508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23"/>
          <p:cNvCxnSpPr/>
          <p:nvPr/>
        </p:nvCxnSpPr>
        <p:spPr>
          <a:xfrm flipH="1" flipV="1">
            <a:off x="2139241" y="4535739"/>
            <a:ext cx="1790263" cy="539562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25"/>
          <p:cNvCxnSpPr>
            <a:stCxn id="15" idx="0"/>
            <a:endCxn id="8" idx="4"/>
          </p:cNvCxnSpPr>
          <p:nvPr/>
        </p:nvCxnSpPr>
        <p:spPr>
          <a:xfrm flipV="1">
            <a:off x="3929504" y="4547936"/>
            <a:ext cx="2928872" cy="557830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7"/>
          <p:cNvCxnSpPr>
            <a:stCxn id="16" idx="0"/>
            <a:endCxn id="9" idx="4"/>
          </p:cNvCxnSpPr>
          <p:nvPr/>
        </p:nvCxnSpPr>
        <p:spPr>
          <a:xfrm flipH="1" flipV="1">
            <a:off x="2139241" y="4547937"/>
            <a:ext cx="2904000" cy="554005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9"/>
          <p:cNvCxnSpPr>
            <a:stCxn id="16" idx="0"/>
            <a:endCxn id="8" idx="4"/>
          </p:cNvCxnSpPr>
          <p:nvPr/>
        </p:nvCxnSpPr>
        <p:spPr>
          <a:xfrm flipV="1">
            <a:off x="5043241" y="4547936"/>
            <a:ext cx="1815135" cy="554006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31"/>
          <p:cNvCxnSpPr>
            <a:stCxn id="14" idx="0"/>
            <a:endCxn id="9" idx="4"/>
          </p:cNvCxnSpPr>
          <p:nvPr/>
        </p:nvCxnSpPr>
        <p:spPr>
          <a:xfrm flipH="1" flipV="1">
            <a:off x="2139241" y="4547937"/>
            <a:ext cx="4017736" cy="547507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33"/>
          <p:cNvCxnSpPr>
            <a:stCxn id="14" idx="0"/>
            <a:endCxn id="8" idx="4"/>
          </p:cNvCxnSpPr>
          <p:nvPr/>
        </p:nvCxnSpPr>
        <p:spPr>
          <a:xfrm flipV="1">
            <a:off x="6156977" y="4547936"/>
            <a:ext cx="701399" cy="547508"/>
          </a:xfrm>
          <a:prstGeom prst="straightConnector1">
            <a:avLst/>
          </a:prstGeom>
          <a:ln>
            <a:solidFill>
              <a:srgbClr val="C6AA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35"/>
          <p:cNvCxnSpPr>
            <a:stCxn id="6" idx="2"/>
            <a:endCxn id="5" idx="0"/>
          </p:cNvCxnSpPr>
          <p:nvPr/>
        </p:nvCxnSpPr>
        <p:spPr>
          <a:xfrm flipH="1">
            <a:off x="2139241" y="2754708"/>
            <a:ext cx="2350544" cy="6163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37"/>
          <p:cNvCxnSpPr>
            <a:stCxn id="6" idx="2"/>
            <a:endCxn id="7" idx="0"/>
          </p:cNvCxnSpPr>
          <p:nvPr/>
        </p:nvCxnSpPr>
        <p:spPr>
          <a:xfrm>
            <a:off x="4489785" y="2754708"/>
            <a:ext cx="2381750" cy="6163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What are challenges?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415982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/>
              <a:t>Complex character </a:t>
            </a:r>
            <a:r>
              <a:rPr lang="en-GB"/>
              <a:t>of evaluation in Leader – two levels of intervention: </a:t>
            </a:r>
            <a:r>
              <a:rPr lang="sk-SK"/>
              <a:t>RDP</a:t>
            </a:r>
            <a:r>
              <a:rPr lang="en-GB"/>
              <a:t> and local,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Linking Leader to one FA but </a:t>
            </a:r>
            <a:r>
              <a:rPr lang="en-GB" b="1"/>
              <a:t>contributing to many FA</a:t>
            </a:r>
            <a:r>
              <a:rPr lang="en-GB"/>
              <a:t>: objectives and expected results</a:t>
            </a:r>
            <a:r>
              <a:rPr lang="sk-SK"/>
              <a:t> – Leader </a:t>
            </a:r>
            <a:r>
              <a:rPr lang="sk-SK" b="1"/>
              <a:t>secondary effects</a:t>
            </a:r>
            <a:r>
              <a:rPr lang="en-GB" b="1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RDP/LDS </a:t>
            </a:r>
            <a:r>
              <a:rPr lang="en-GB" b="1"/>
              <a:t>specific evaluation elements needed</a:t>
            </a:r>
            <a:r>
              <a:rPr lang="en-GB"/>
              <a:t>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Limited No of common evaluation elements – no Leader related common evaluation questions and mostly output common indicators,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Leader added value and method – not covered by the CMES, must be defined at national/local level,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Implementation at sub-regional level: interventions are always tailored to quite specific and rather small territory  - LDS specific evaluation elements are always important!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sk-SK" sz="250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500" b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Methods and data collection </a:t>
            </a:r>
            <a:r>
              <a:rPr lang="en-GB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differ between evaluation of Leader intervention and </a:t>
            </a:r>
            <a:r>
              <a:rPr lang="sk-SK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Leader </a:t>
            </a:r>
            <a:r>
              <a:rPr lang="en-GB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method (quantitative versus qualitative)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37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of Leader is done at...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/>
              <a:t>RDP</a:t>
            </a:r>
            <a:r>
              <a:rPr lang="en-GB"/>
              <a:t> level: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organised and managed by the MA</a:t>
            </a:r>
            <a:r>
              <a:rPr lang="sk-SK"/>
              <a:t> and</a:t>
            </a:r>
            <a:r>
              <a:rPr lang="en-GB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conducted by independent evaluator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as part of RDP evaluation or </a:t>
            </a:r>
            <a:endParaRPr lang="sk-SK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/>
              <a:t>as self-standing exercise</a:t>
            </a:r>
            <a:r>
              <a:rPr lang="sk-SK"/>
              <a:t>.</a:t>
            </a:r>
            <a:endParaRPr lang="en-GB"/>
          </a:p>
          <a:p>
            <a:endParaRPr lang="en-GB"/>
          </a:p>
          <a:p>
            <a:r>
              <a:rPr lang="en-GB"/>
              <a:t>Local level: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organised and managed by local action group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conducted by independent evaluator</a:t>
            </a:r>
            <a:r>
              <a:rPr lang="sk-SK"/>
              <a:t>.</a:t>
            </a:r>
            <a:endParaRPr lang="en-GB"/>
          </a:p>
          <a:p>
            <a:endParaRPr lang="en-GB"/>
          </a:p>
          <a:p>
            <a:r>
              <a:rPr lang="en-GB">
                <a:solidFill>
                  <a:srgbClr val="C00000"/>
                </a:solidFill>
              </a:rPr>
              <a:t>Note:</a:t>
            </a:r>
          </a:p>
          <a:p>
            <a:r>
              <a:rPr lang="en-GB">
                <a:solidFill>
                  <a:srgbClr val="C00000"/>
                </a:solidFill>
              </a:rPr>
              <a:t>Evaluation of Leader at local level is different to </a:t>
            </a:r>
            <a:r>
              <a:rPr lang="en-GB" b="1">
                <a:solidFill>
                  <a:srgbClr val="C00000"/>
                </a:solidFill>
              </a:rPr>
              <a:t>LAG self-assessment </a:t>
            </a:r>
            <a:r>
              <a:rPr lang="en-GB">
                <a:solidFill>
                  <a:srgbClr val="C00000"/>
                </a:solidFill>
              </a:rPr>
              <a:t>(done by LAG itself). </a:t>
            </a:r>
            <a:r>
              <a:rPr lang="sk-SK">
                <a:solidFill>
                  <a:srgbClr val="C00000"/>
                </a:solidFill>
              </a:rPr>
              <a:t>However, b</a:t>
            </a:r>
            <a:r>
              <a:rPr lang="en-GB" err="1">
                <a:solidFill>
                  <a:srgbClr val="C00000"/>
                </a:solidFill>
              </a:rPr>
              <a:t>oth</a:t>
            </a:r>
            <a:r>
              <a:rPr lang="en-GB">
                <a:solidFill>
                  <a:srgbClr val="C00000"/>
                </a:solidFill>
              </a:rPr>
              <a:t> processes can be linked</a:t>
            </a:r>
            <a:r>
              <a:rPr lang="sk-SK">
                <a:solidFill>
                  <a:srgbClr val="C00000"/>
                </a:solidFill>
              </a:rPr>
              <a:t>, e.g. via indicators and data collection.</a:t>
            </a:r>
            <a:endParaRPr lang="en-GB">
              <a:solidFill>
                <a:srgbClr val="C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82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22791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 algn="ctr">
              <a:spcBef>
                <a:spcPts val="480"/>
              </a:spcBef>
              <a:spcAft>
                <a:spcPts val="480"/>
              </a:spcAft>
            </a:pPr>
            <a:r>
              <a:rPr lang="es-ES" altLang="fr-FR">
                <a:solidFill>
                  <a:srgbClr val="F79646"/>
                </a:solidFill>
              </a:rPr>
              <a:t>Leader </a:t>
            </a:r>
            <a:r>
              <a:rPr lang="sk-SK">
                <a:solidFill>
                  <a:srgbClr val="F79646"/>
                </a:solidFill>
              </a:rPr>
              <a:t>evaluation at RDP level </a:t>
            </a:r>
            <a:endParaRPr lang="fr-FR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63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heme/theme1.xml><?xml version="1.0" encoding="utf-8"?>
<a:theme xmlns:a="http://schemas.openxmlformats.org/drawingml/2006/main" name="3_Conception personnalisée">
  <a:themeElements>
    <a:clrScheme name="EVALUATION HELPDESK">
      <a:dk1>
        <a:srgbClr val="4C4C4C"/>
      </a:dk1>
      <a:lt1>
        <a:sysClr val="window" lastClr="FFFFFF"/>
      </a:lt1>
      <a:dk2>
        <a:srgbClr val="E6E6E6"/>
      </a:dk2>
      <a:lt2>
        <a:srgbClr val="FFFFFF"/>
      </a:lt2>
      <a:accent1>
        <a:srgbClr val="404F7B"/>
      </a:accent1>
      <a:accent2>
        <a:srgbClr val="AD3A29"/>
      </a:accent2>
      <a:accent3>
        <a:srgbClr val="819E65"/>
      </a:accent3>
      <a:accent4>
        <a:srgbClr val="F29A28"/>
      </a:accent4>
      <a:accent5>
        <a:srgbClr val="467047"/>
      </a:accent5>
      <a:accent6>
        <a:srgbClr val="FF8000"/>
      </a:accent6>
      <a:hlink>
        <a:srgbClr val="404F7B"/>
      </a:hlink>
      <a:folHlink>
        <a:srgbClr val="4C4C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CDA5A41C1408DEE6C52FB4337FE" ma:contentTypeVersion="4" ma:contentTypeDescription="Create a new document." ma:contentTypeScope="" ma:versionID="5092706bc7c3d22f1ec685bba9ae1f3b">
  <xsd:schema xmlns:xsd="http://www.w3.org/2001/XMLSchema" xmlns:xs="http://www.w3.org/2001/XMLSchema" xmlns:p="http://schemas.microsoft.com/office/2006/metadata/properties" xmlns:ns2="294d1de4-3ac5-42cb-af17-fa7f1cfff024" targetNamespace="http://schemas.microsoft.com/office/2006/metadata/properties" ma:root="true" ma:fieldsID="8370b83218e34d31c36f838d1a3d0e3d" ns2:_="">
    <xsd:import namespace="294d1de4-3ac5-42cb-af17-fa7f1cfff0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1de4-3ac5-42cb-af17-fa7f1cfff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34245-8740-4EBF-A61A-4E7A75920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1de4-3ac5-42cb-af17-fa7f1cfff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95A5BD-4EB5-4320-83E1-743C7D3EA5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65F6B7-FA3E-459C-B124-E48231E70E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Microsoft Office PowerPoint</Application>
  <PresentationFormat>On-screen Show (4:3)</PresentationFormat>
  <Paragraphs>329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MS PGothic</vt:lpstr>
      <vt:lpstr>Arial</vt:lpstr>
      <vt:lpstr>Calibri</vt:lpstr>
      <vt:lpstr>Helvetica</vt:lpstr>
      <vt:lpstr>Helvetica Light</vt:lpstr>
      <vt:lpstr>3_Conception personnalisée</vt:lpstr>
      <vt:lpstr>Evaluation of Leader</vt:lpstr>
      <vt:lpstr>Outline</vt:lpstr>
      <vt:lpstr>What are the legal requirements? -1</vt:lpstr>
      <vt:lpstr>What are the legal requirements? - 2</vt:lpstr>
      <vt:lpstr>What are the legal requirements? - 3</vt:lpstr>
      <vt:lpstr>Focus of evaluation in Leader </vt:lpstr>
      <vt:lpstr>What are challenges?</vt:lpstr>
      <vt:lpstr>Evaluation of Leader is done at...</vt:lpstr>
      <vt:lpstr>PowerPoint Presentation</vt:lpstr>
      <vt:lpstr>Evaluation of Leader at RDP level</vt:lpstr>
      <vt:lpstr>Leader related CMES elements </vt:lpstr>
      <vt:lpstr>Leader related CMES output indicators</vt:lpstr>
      <vt:lpstr>Leader related CMES target indicators </vt:lpstr>
      <vt:lpstr>Programme specific evaluation questions and indicators... </vt:lpstr>
      <vt:lpstr>Programme specific evaluation questions and indicators...</vt:lpstr>
      <vt:lpstr>RACER criteria to develop indicators </vt:lpstr>
      <vt:lpstr>Leader evaluation at LAG level  </vt:lpstr>
      <vt:lpstr>Evaluation of Leader at LAG level</vt:lpstr>
      <vt:lpstr>Evaluation of LDS...</vt:lpstr>
      <vt:lpstr>LDS and its intervention logic </vt:lpstr>
      <vt:lpstr>The base for the intervention logic design </vt:lpstr>
      <vt:lpstr>Elements of LDS intervention logic   </vt:lpstr>
      <vt:lpstr>M&amp;E elements in LDS design and implementation </vt:lpstr>
      <vt:lpstr>M&amp;E framework of the LDS</vt:lpstr>
      <vt:lpstr>CMES elements </vt:lpstr>
      <vt:lpstr>Leader related CMES output indicators</vt:lpstr>
      <vt:lpstr>Leader related CMES target indicators </vt:lpstr>
      <vt:lpstr>LDS-specific M&amp;E elements </vt:lpstr>
      <vt:lpstr>RACER criteria to develop indicators </vt:lpstr>
      <vt:lpstr>LDS intervention logic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Leader</dc:title>
  <cp:lastModifiedBy>Blanca Casares</cp:lastModifiedBy>
  <cp:revision>2</cp:revision>
  <dcterms:modified xsi:type="dcterms:W3CDTF">2017-02-27T14:03:04Z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0x010100579ABCDA5A41C1408DEE6C52FB4337FE</vt:lpwstr>
  </property>
</Properties>
</file>