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notesMasterIdLst>
    <p:notesMasterId r:id="rId12"/>
  </p:notesMasterIdLst>
  <p:sldIdLst>
    <p:sldId id="290" r:id="rId3"/>
    <p:sldId id="274" r:id="rId4"/>
    <p:sldId id="258" r:id="rId5"/>
    <p:sldId id="260" r:id="rId6"/>
    <p:sldId id="264" r:id="rId7"/>
    <p:sldId id="265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4" autoAdjust="0"/>
  </p:normalViewPr>
  <p:slideViewPr>
    <p:cSldViewPr snapToGrid="0">
      <p:cViewPr varScale="1">
        <p:scale>
          <a:sx n="101" d="100"/>
          <a:sy n="101" d="100"/>
        </p:scale>
        <p:origin x="198" y="174"/>
      </p:cViewPr>
      <p:guideLst/>
    </p:cSldViewPr>
  </p:slideViewPr>
  <p:outlineViewPr>
    <p:cViewPr>
      <p:scale>
        <a:sx n="33" d="100"/>
        <a:sy n="33" d="100"/>
      </p:scale>
      <p:origin x="0" y="-8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adiotis\AppData\Roaming\Microsoft\Excel\&#928;-&#933;%20CLLD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"/>
          <c:y val="0.19432888597258677"/>
          <c:w val="0.68495406824146987"/>
          <c:h val="0.754745188101487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003-4595-8459-1E078DA118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003-4595-8459-1E078DA1182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003-4595-8459-1E078DA118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003-4595-8459-1E078DA118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003-4595-8459-1E078DA118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003-4595-8459-1E078DA1182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Φύλλο1!$B$4:$B$6</c:f>
              <c:strCache>
                <c:ptCount val="3"/>
                <c:pt idx="0">
                  <c:v>ΙΔΙΩΤΙΚΕΣ (19.2)</c:v>
                </c:pt>
                <c:pt idx="1">
                  <c:v>ΔΗΜΟΣΙΕΣ (19.2.4)</c:v>
                </c:pt>
                <c:pt idx="2">
                  <c:v>ΔΙΑΤΟΠΙΚΑ (19.3)</c:v>
                </c:pt>
              </c:strCache>
            </c:strRef>
          </c:cat>
          <c:val>
            <c:numRef>
              <c:f>Φύλλο1!$C$4:$C$6</c:f>
              <c:numCache>
                <c:formatCode>_(* #,##0.00_);_(* \(#,##0.00\);_(* "-"??_);_(@_)</c:formatCode>
                <c:ptCount val="3"/>
                <c:pt idx="0">
                  <c:v>5683162.3931623921</c:v>
                </c:pt>
                <c:pt idx="1">
                  <c:v>2180000</c:v>
                </c:pt>
                <c:pt idx="2">
                  <c:v>255000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03-4595-8459-1E078DA1182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569444444444443"/>
          <c:w val="0.88992629046369209"/>
          <c:h val="0.773379629629629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EEE-49FB-BF8D-F1DF5ADBDC4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EEE-49FB-BF8D-F1DF5ADBDC4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EEE-49FB-BF8D-F1DF5ADBDC4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EEE-49FB-BF8D-F1DF5ADBDC4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EEE-49FB-BF8D-F1DF5ADBDC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EEE-49FB-BF8D-F1DF5ADBDC4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Φύλλο1!$B$11:$B$13</c:f>
              <c:strCache>
                <c:ptCount val="3"/>
                <c:pt idx="0">
                  <c:v> ΙΔΙΩΤΙΚΕΣ </c:v>
                </c:pt>
                <c:pt idx="1">
                  <c:v> ΔΗΜΟΣΙΕΣ </c:v>
                </c:pt>
                <c:pt idx="2">
                  <c:v> ΔΙΑΤΟΠΙΚΑ </c:v>
                </c:pt>
              </c:strCache>
            </c:strRef>
          </c:cat>
          <c:val>
            <c:numRef>
              <c:f>Φύλλο1!$C$11:$C$13</c:f>
              <c:numCache>
                <c:formatCode>_(* #,##0.00_);_(* \(#,##0.00\);_(* "-"??_);_(@_)</c:formatCode>
                <c:ptCount val="3"/>
                <c:pt idx="0">
                  <c:v>4171282.051282052</c:v>
                </c:pt>
                <c:pt idx="1">
                  <c:v>1220000</c:v>
                </c:pt>
                <c:pt idx="2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EE-49FB-BF8D-F1DF5ADBDC4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64000"/>
                    <a:lumMod val="118000"/>
                  </a:schemeClr>
                </a:gs>
                <a:gs pos="100000">
                  <a:schemeClr val="accent4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76A4251-6EB7-4D88-914F-C2BA459E6305}" type="VALUE">
                      <a:rPr lang="en-US" smtClean="0"/>
                      <a:pPr/>
                      <a:t>[ΤΙΜΗ]</a:t>
                    </a:fld>
                    <a:r>
                      <a:rPr lang="en-US"/>
                      <a:t>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47-4855-9789-FF84F09080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5B258F-F57E-452C-8F8F-F68965DD533E}" type="VALUE">
                      <a:rPr lang="en-US" smtClean="0"/>
                      <a:pPr/>
                      <a:t>[ΤΙΜΗ]</a:t>
                    </a:fld>
                    <a:r>
                      <a:rPr lang="en-US"/>
                      <a:t>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47-4855-9789-FF84F09080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8A6194-CEDF-49D8-B5C7-0B864DE5F6F1}" type="VALUE">
                      <a:rPr lang="en-US" smtClean="0"/>
                      <a:pPr/>
                      <a:t>[ΤΙΜΗ]</a:t>
                    </a:fld>
                    <a:r>
                      <a:rPr lang="en-US"/>
                      <a:t>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47-4855-9789-FF84F09080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45A2AE6-F8E8-45C1-BC4B-43CB438B251C}" type="VALUE">
                      <a:rPr lang="en-US" smtClean="0"/>
                      <a:pPr/>
                      <a:t>[ΤΙΜΗ]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47-4855-9789-FF84F09080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675FC2-0C30-4B54-840D-B4CE9423F10A}" type="VALUE">
                      <a:rPr lang="en-US" smtClean="0"/>
                      <a:pPr/>
                      <a:t>[ΤΙΜΗ]</a:t>
                    </a:fld>
                    <a:r>
                      <a:rPr lang="en-US"/>
                      <a:t>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47-4855-9789-FF84F0908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Φύλλο1!$B$40:$F$40</c:f>
              <c:strCache>
                <c:ptCount val="5"/>
                <c:pt idx="0">
                  <c:v>«ΤΟΥΡΙΣΜΟΣ»</c:v>
                </c:pt>
                <c:pt idx="1">
                  <c:v>«ΑΓΡΟΔΙΑΤΡΟΦΗ»</c:v>
                </c:pt>
                <c:pt idx="2">
                  <c:v>«ΠΟΙΟΤΗΤΑ ΖΩΗΣ»</c:v>
                </c:pt>
                <c:pt idx="3">
                  <c:v>«ΠΟΛΙΤΙΣΜΟΣ»</c:v>
                </c:pt>
                <c:pt idx="4">
                  <c:v>«ΔΙΑΦΟΡΟΠΟΙΗΣΗ»</c:v>
                </c:pt>
              </c:strCache>
            </c:strRef>
          </c:cat>
          <c:val>
            <c:numRef>
              <c:f>Φύλλο1!$B$41:$F$41</c:f>
              <c:numCache>
                <c:formatCode>General</c:formatCode>
                <c:ptCount val="5"/>
                <c:pt idx="0">
                  <c:v>30.13</c:v>
                </c:pt>
                <c:pt idx="1">
                  <c:v>24.5</c:v>
                </c:pt>
                <c:pt idx="2">
                  <c:v>23.2</c:v>
                </c:pt>
                <c:pt idx="3">
                  <c:v>12.12</c:v>
                </c:pt>
                <c:pt idx="4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7-4855-9789-FF84F09080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7520216"/>
        <c:axId val="407520544"/>
      </c:barChart>
      <c:catAx>
        <c:axId val="40752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7520544"/>
        <c:crosses val="autoZero"/>
        <c:auto val="1"/>
        <c:lblAlgn val="ctr"/>
        <c:lblOffset val="100"/>
        <c:noMultiLvlLbl val="0"/>
      </c:catAx>
      <c:valAx>
        <c:axId val="40752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752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61178-9D6D-4396-B3EA-5220D647428A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AE5B-156A-4299-A6D0-CF86C18D80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2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εικόνας διαφάνειας 1">
            <a:extLst>
              <a:ext uri="{FF2B5EF4-FFF2-40B4-BE49-F238E27FC236}">
                <a16:creationId xmlns:a16="http://schemas.microsoft.com/office/drawing/2014/main" id="{21290146-8395-44C7-BC63-87286B53AD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Θέση σημειώσεων 2">
            <a:extLst>
              <a:ext uri="{FF2B5EF4-FFF2-40B4-BE49-F238E27FC236}">
                <a16:creationId xmlns:a16="http://schemas.microsoft.com/office/drawing/2014/main" id="{DB8AAE6D-C0E5-4B47-B894-FE9712714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100" name="Θέση αριθμού διαφάνειας 3">
            <a:extLst>
              <a:ext uri="{FF2B5EF4-FFF2-40B4-BE49-F238E27FC236}">
                <a16:creationId xmlns:a16="http://schemas.microsoft.com/office/drawing/2014/main" id="{17B897CC-F1B4-416E-A103-040F0B38C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6FA3A1-4747-4F9C-AF35-9F37D47EBE9C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3120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2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20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06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52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75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07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89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02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019DD-CA12-4C65-8979-9B31020FA3D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2421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60E13-070B-4774-B4B0-A50A57443007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386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40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B5E8E-9875-4B92-8FE6-C532276A0013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9414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93E53-CE5B-4E1D-97A2-6691EDF40FC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43680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37A20-DD68-4310-9DCC-B2438E2A67B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568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71FAA-4F28-4D8A-B873-7A903B9DC98B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560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747D5-496C-47D0-8527-3EB9D4CD6DFE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094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60514-227B-4E67-B9E6-9D5A6E368E53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761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07379-169F-4EB2-A4DB-A988EB2E4C38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611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8861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6108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34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14432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774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224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7232-4B40-4C88-96F4-F27225C6798D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6282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DB63-1283-4698-872D-875CBDC5F8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539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6D20DB7D-699D-4AAB-A313-7E5E90DD62F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946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CBDDAF3D-3D4B-4BC3-B4F4-37464692F7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ED06-9CAE-4BBA-9E18-380F936D7E2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31F4AC19-3704-4CEA-B072-9A00F17081D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E9BA2F70-0B62-498E-9BC9-FCFBD58D0E3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42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9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31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2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0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16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5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605EE3-83C1-4AC5-A798-1706FD6FC6D6}" type="datetimeFigureOut">
              <a:rPr lang="el-GR" smtClean="0"/>
              <a:t>6/11/2018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22F3-BAFC-4D71-88BC-F7820EF288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82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1E76A-F122-4A7F-87CD-F6BCC6C4627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8779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777C6E8-1CF1-4FF5-8178-43462166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269" y="4580159"/>
            <a:ext cx="10494578" cy="49592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 of Local Development of Halkidiki,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Moudania</a:t>
            </a:r>
            <a:endParaRPr lang="el-GR" sz="2800" b="1" dirty="0">
              <a:solidFill>
                <a:schemeClr val="accent6"/>
              </a:solidFill>
            </a:endParaRPr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CF7E0123-8666-48DE-A143-731923EBD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618" y="2897225"/>
            <a:ext cx="9726238" cy="1560641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el-GR" altLang="el-GR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l-GR" altLang="el-GR" sz="1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altLang="el-GR" sz="128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l-GR" sz="1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PRIORITY</a:t>
            </a:r>
            <a:r>
              <a:rPr lang="el-GR" altLang="el-GR" sz="1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4.2. </a:t>
            </a:r>
            <a:r>
              <a:rPr lang="en-US" altLang="el-GR" sz="1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FISHERIES OP. PROGRAM</a:t>
            </a:r>
            <a:r>
              <a:rPr lang="el-GR" altLang="el-GR" sz="1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el-GR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800" b="1" i="1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br>
              <a:rPr lang="el-GR" altLang="el-GR" sz="2200" b="1" i="1" u="sng" dirty="0">
                <a:solidFill>
                  <a:srgbClr val="0C788E"/>
                </a:solidFill>
              </a:rPr>
            </a:br>
            <a:endParaRPr lang="el-GR" altLang="el-GR" sz="600" dirty="0">
              <a:solidFill>
                <a:srgbClr val="898989"/>
              </a:solidFill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E1CC29AD-5AE3-4B56-97E6-733EEE57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-50"/>
          <a:stretch>
            <a:fillRect/>
          </a:stretch>
        </p:blipFill>
        <p:spPr bwMode="auto">
          <a:xfrm>
            <a:off x="9532268" y="2445860"/>
            <a:ext cx="2395829" cy="112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Εικόνα 3">
            <a:extLst>
              <a:ext uri="{FF2B5EF4-FFF2-40B4-BE49-F238E27FC236}">
                <a16:creationId xmlns:a16="http://schemas.microsoft.com/office/drawing/2014/main" id="{13B6CFA5-D423-41BC-A1DB-255CD93A7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4" y="1079902"/>
            <a:ext cx="2920990" cy="223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Εικόνα 4">
            <a:extLst>
              <a:ext uri="{FF2B5EF4-FFF2-40B4-BE49-F238E27FC236}">
                <a16:creationId xmlns:a16="http://schemas.microsoft.com/office/drawing/2014/main" id="{6D1988DA-AA76-4F7E-A01F-9226A5898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06" y="3779611"/>
            <a:ext cx="2065655" cy="57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5">
            <a:extLst>
              <a:ext uri="{FF2B5EF4-FFF2-40B4-BE49-F238E27FC236}">
                <a16:creationId xmlns:a16="http://schemas.microsoft.com/office/drawing/2014/main" id="{546DB3AD-7188-42DB-9EAE-913D747C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028" y="5588370"/>
            <a:ext cx="4711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2000" b="1" i="1" u="sng" dirty="0">
                <a:latin typeface="Arial" panose="020B0604020202020204" pitchFamily="34" charset="0"/>
              </a:rPr>
              <a:t>Speaker</a:t>
            </a:r>
            <a:r>
              <a:rPr lang="el-GR" altLang="el-GR" sz="2000" b="1" dirty="0">
                <a:latin typeface="Arial" panose="020B0604020202020204" pitchFamily="34" charset="0"/>
              </a:rPr>
              <a:t>:</a:t>
            </a:r>
            <a:r>
              <a:rPr lang="en-US" altLang="el-GR" sz="2000" b="1" dirty="0">
                <a:latin typeface="Arial" panose="020B0604020202020204" pitchFamily="34" charset="0"/>
              </a:rPr>
              <a:t> </a:t>
            </a:r>
            <a:r>
              <a:rPr lang="en-US" altLang="el-GR" sz="1800" b="1" i="1" dirty="0" err="1">
                <a:latin typeface="Arial" panose="020B0604020202020204" pitchFamily="34" charset="0"/>
              </a:rPr>
              <a:t>Tassos</a:t>
            </a:r>
            <a:r>
              <a:rPr lang="en-US" altLang="el-GR" sz="1800" b="1" i="1" dirty="0">
                <a:latin typeface="Arial" panose="020B0604020202020204" pitchFamily="34" charset="0"/>
              </a:rPr>
              <a:t> </a:t>
            </a:r>
            <a:r>
              <a:rPr lang="en-US" altLang="el-GR" sz="1800" b="1" i="1" dirty="0" err="1">
                <a:latin typeface="Arial" panose="020B0604020202020204" pitchFamily="34" charset="0"/>
              </a:rPr>
              <a:t>Livadiotis</a:t>
            </a:r>
            <a:r>
              <a:rPr lang="en-US" altLang="el-GR" sz="1800" b="1" i="1" dirty="0">
                <a:latin typeface="Arial" panose="020B0604020202020204" pitchFamily="34" charset="0"/>
              </a:rPr>
              <a:t>, ANETXA SA</a:t>
            </a:r>
            <a:endParaRPr lang="el-GR" altLang="el-G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9691E36-EB7E-4DD2-831C-AC843EFDF98E}"/>
              </a:ext>
            </a:extLst>
          </p:cNvPr>
          <p:cNvSpPr/>
          <p:nvPr/>
        </p:nvSpPr>
        <p:spPr>
          <a:xfrm>
            <a:off x="1117019" y="681917"/>
            <a:ext cx="856308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el-GR" sz="3200" b="1" i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CLLD PROGRAM OF HALKIDIKI</a:t>
            </a:r>
            <a:endParaRPr lang="el-GR" altLang="el-GR" sz="3200" b="1" i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23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B8E4DF-CFF2-452F-8ACF-E070E229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3" y="277405"/>
            <a:ext cx="6455417" cy="769177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</a:rPr>
              <a:t>Submission of the Local Program</a:t>
            </a:r>
            <a:endParaRPr lang="el-GR" sz="2800" b="1" dirty="0">
              <a:solidFill>
                <a:schemeClr val="accent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C1EABB-D76F-4354-ACD2-3374AA69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6" y="1430767"/>
            <a:ext cx="7259618" cy="5013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Call of Interest</a:t>
            </a:r>
            <a:r>
              <a:rPr lang="el-GR" dirty="0"/>
              <a:t>: </a:t>
            </a:r>
            <a:r>
              <a:rPr lang="en-US" dirty="0">
                <a:solidFill>
                  <a:schemeClr val="accent2"/>
                </a:solidFill>
              </a:rPr>
              <a:t>June</a:t>
            </a:r>
            <a:r>
              <a:rPr lang="el-GR" dirty="0">
                <a:solidFill>
                  <a:schemeClr val="accent2"/>
                </a:solidFill>
              </a:rPr>
              <a:t> 2016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Design based on “bottom-up” approach </a:t>
            </a:r>
            <a:r>
              <a:rPr lang="el-GR" b="1" dirty="0"/>
              <a:t>-</a:t>
            </a:r>
            <a:r>
              <a:rPr lang="en-US" b="1" dirty="0"/>
              <a:t>Consultation</a:t>
            </a:r>
            <a:r>
              <a:rPr lang="el-GR" b="1" dirty="0"/>
              <a:t> </a:t>
            </a:r>
            <a:r>
              <a:rPr lang="el-GR" sz="1800" b="1" dirty="0"/>
              <a:t>(</a:t>
            </a:r>
            <a:r>
              <a:rPr lang="en-US" sz="1800" b="1" dirty="0"/>
              <a:t>March</a:t>
            </a:r>
            <a:r>
              <a:rPr lang="el-GR" sz="1800" b="1" dirty="0"/>
              <a:t> – </a:t>
            </a:r>
            <a:r>
              <a:rPr lang="en-US" sz="1800" b="1" dirty="0"/>
              <a:t> June </a:t>
            </a:r>
            <a:r>
              <a:rPr lang="el-GR" sz="1800" b="1" dirty="0"/>
              <a:t>2016)</a:t>
            </a:r>
            <a:r>
              <a:rPr lang="el-GR" sz="1800" dirty="0"/>
              <a:t>: </a:t>
            </a:r>
            <a:r>
              <a:rPr lang="el-GR" b="1" dirty="0">
                <a:solidFill>
                  <a:schemeClr val="accent2"/>
                </a:solidFill>
              </a:rPr>
              <a:t>8 </a:t>
            </a:r>
            <a:r>
              <a:rPr lang="en-US" b="1" dirty="0">
                <a:solidFill>
                  <a:schemeClr val="accent2"/>
                </a:solidFill>
              </a:rPr>
              <a:t>seminars</a:t>
            </a:r>
            <a:r>
              <a:rPr lang="el-GR" b="1" dirty="0">
                <a:solidFill>
                  <a:schemeClr val="accent2"/>
                </a:solidFill>
              </a:rPr>
              <a:t> &amp; </a:t>
            </a:r>
            <a:r>
              <a:rPr lang="en-US" b="1" dirty="0">
                <a:solidFill>
                  <a:schemeClr val="accent2"/>
                </a:solidFill>
              </a:rPr>
              <a:t>workshops with participation of </a:t>
            </a:r>
            <a:r>
              <a:rPr lang="el-GR" b="1" dirty="0">
                <a:solidFill>
                  <a:schemeClr val="accent2"/>
                </a:solidFill>
              </a:rPr>
              <a:t>193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representatives of Public, Private and Citizens’ groups</a:t>
            </a:r>
            <a:endParaRPr lang="el-GR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/>
              <a:t>Submision</a:t>
            </a:r>
            <a:r>
              <a:rPr lang="el-GR" dirty="0"/>
              <a:t>: </a:t>
            </a:r>
            <a:r>
              <a:rPr lang="en-US" dirty="0">
                <a:solidFill>
                  <a:schemeClr val="accent2"/>
                </a:solidFill>
              </a:rPr>
              <a:t>September</a:t>
            </a:r>
            <a:r>
              <a:rPr lang="el-GR" dirty="0">
                <a:solidFill>
                  <a:schemeClr val="accent2"/>
                </a:solidFill>
              </a:rPr>
              <a:t> 2016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Evaluation results</a:t>
            </a:r>
            <a:r>
              <a:rPr lang="el-GR" dirty="0"/>
              <a:t>: </a:t>
            </a:r>
            <a:r>
              <a:rPr lang="en-US" dirty="0">
                <a:solidFill>
                  <a:schemeClr val="accent2"/>
                </a:solidFill>
              </a:rPr>
              <a:t>October</a:t>
            </a:r>
            <a:r>
              <a:rPr lang="el-GR" dirty="0">
                <a:solidFill>
                  <a:schemeClr val="accent2"/>
                </a:solidFill>
              </a:rPr>
              <a:t> 2016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Local Program was </a:t>
            </a:r>
            <a:r>
              <a:rPr lang="en-U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as</a:t>
            </a:r>
            <a:r>
              <a:rPr lang="en-US" sz="32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u="sng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total of 49 Local programs</a:t>
            </a:r>
            <a:endParaRPr lang="el-G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56BC0FB-F91E-44F1-90DA-7F7CBDB70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84" y="419448"/>
            <a:ext cx="4627148" cy="62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Θέση περιεχομένου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8" b="-1"/>
          <a:stretch/>
        </p:blipFill>
        <p:spPr>
          <a:xfrm>
            <a:off x="4477994" y="147394"/>
            <a:ext cx="7630541" cy="646955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260ADC7-207A-4209-B30E-F97ACBE8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" y="250031"/>
            <a:ext cx="45050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The 2 Local programs</a:t>
            </a:r>
            <a:br>
              <a:rPr lang="el-GR" sz="3200" b="1" dirty="0">
                <a:solidFill>
                  <a:schemeClr val="accent6"/>
                </a:solidFill>
              </a:rPr>
            </a:br>
            <a:r>
              <a:rPr lang="el-GR" sz="3200" b="1" dirty="0">
                <a:solidFill>
                  <a:schemeClr val="accent6"/>
                </a:solidFill>
              </a:rPr>
              <a:t>(</a:t>
            </a:r>
            <a:r>
              <a:rPr lang="en-US" sz="3200" b="1" dirty="0">
                <a:solidFill>
                  <a:schemeClr val="accent6"/>
                </a:solidFill>
              </a:rPr>
              <a:t>implementation area</a:t>
            </a:r>
            <a:r>
              <a:rPr lang="el-GR" sz="3200" b="1" dirty="0">
                <a:solidFill>
                  <a:schemeClr val="accent6"/>
                </a:solidFill>
              </a:rPr>
              <a:t>)</a:t>
            </a:r>
            <a:endParaRPr lang="el-GR" sz="3200" dirty="0">
              <a:solidFill>
                <a:schemeClr val="accent6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1975" y="1825625"/>
            <a:ext cx="4411745" cy="4351338"/>
          </a:xfrm>
        </p:spPr>
        <p:txBody>
          <a:bodyPr>
            <a:normAutofit/>
          </a:bodyPr>
          <a:lstStyle/>
          <a:p>
            <a:endParaRPr lang="el-GR" sz="1800" b="1" dirty="0"/>
          </a:p>
          <a:p>
            <a:r>
              <a:rPr lang="en-US" sz="2400" b="1" dirty="0">
                <a:solidFill>
                  <a:schemeClr val="accent6"/>
                </a:solidFill>
              </a:rPr>
              <a:t>Measure</a:t>
            </a:r>
            <a:r>
              <a:rPr lang="el-GR" sz="2400" b="1" dirty="0">
                <a:solidFill>
                  <a:schemeClr val="accent6"/>
                </a:solidFill>
              </a:rPr>
              <a:t> 19 </a:t>
            </a:r>
            <a:r>
              <a:rPr lang="el-GR" sz="2400" dirty="0"/>
              <a:t>«(CLLD) </a:t>
            </a:r>
            <a:r>
              <a:rPr lang="el-GR" sz="2400" b="1" dirty="0"/>
              <a:t>– </a:t>
            </a:r>
            <a:r>
              <a:rPr lang="el-GR" sz="2400" b="1" dirty="0">
                <a:solidFill>
                  <a:schemeClr val="accent2"/>
                </a:solidFill>
              </a:rPr>
              <a:t>LEADER</a:t>
            </a:r>
            <a:r>
              <a:rPr lang="el-GR" sz="2400" b="1" dirty="0"/>
              <a:t>» </a:t>
            </a:r>
            <a:r>
              <a:rPr lang="en-US" sz="2400" dirty="0"/>
              <a:t>of National Rural Development Program</a:t>
            </a:r>
            <a:r>
              <a:rPr lang="el-GR" sz="2400" dirty="0"/>
              <a:t> 2014 -2020</a:t>
            </a:r>
          </a:p>
          <a:p>
            <a:endParaRPr lang="el-GR" altLang="el-GR" sz="2400" dirty="0"/>
          </a:p>
          <a:p>
            <a:r>
              <a:rPr lang="en-US" sz="2400" b="1" u="sng" dirty="0">
                <a:solidFill>
                  <a:schemeClr val="accent6"/>
                </a:solidFill>
              </a:rPr>
              <a:t>Priority</a:t>
            </a:r>
            <a:r>
              <a:rPr lang="el-GR" sz="2400" b="1" u="sng" dirty="0">
                <a:solidFill>
                  <a:schemeClr val="accent6"/>
                </a:solidFill>
              </a:rPr>
              <a:t> 4</a:t>
            </a:r>
            <a:r>
              <a:rPr lang="el-GR" sz="2400" b="1" u="sng" dirty="0"/>
              <a:t> </a:t>
            </a:r>
            <a:r>
              <a:rPr lang="en-US" sz="2400" u="sng" dirty="0"/>
              <a:t>of National </a:t>
            </a:r>
            <a:r>
              <a:rPr lang="en-US" sz="2400" b="1" u="sng" dirty="0">
                <a:solidFill>
                  <a:schemeClr val="accent2"/>
                </a:solidFill>
              </a:rPr>
              <a:t>Fisheries</a:t>
            </a:r>
            <a:r>
              <a:rPr lang="en-US" sz="2400" u="sng" dirty="0"/>
              <a:t> Operational Program</a:t>
            </a:r>
            <a:r>
              <a:rPr lang="el-GR" sz="2400" u="sng" dirty="0"/>
              <a:t> 2014-2020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073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09C3C2-C0A8-4559-8462-8007573DF4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C37BB9-2B7E-4289-8CFC-C0BE6B88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7" y="209727"/>
            <a:ext cx="5184396" cy="1048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6"/>
                </a:solidFill>
              </a:rPr>
              <a:t>The 2 Local programs</a:t>
            </a:r>
            <a:br>
              <a:rPr lang="el-GR" sz="2800" b="1" dirty="0">
                <a:solidFill>
                  <a:schemeClr val="accent6"/>
                </a:solidFill>
              </a:rPr>
            </a:br>
            <a:r>
              <a:rPr lang="el-GR" sz="2800" b="1" dirty="0">
                <a:solidFill>
                  <a:schemeClr val="accent6"/>
                </a:solidFill>
              </a:rPr>
              <a:t>(</a:t>
            </a:r>
            <a:r>
              <a:rPr lang="en-US" sz="2800" b="1" dirty="0">
                <a:solidFill>
                  <a:schemeClr val="accent6"/>
                </a:solidFill>
              </a:rPr>
              <a:t>budget allocation</a:t>
            </a:r>
            <a:r>
              <a:rPr lang="el-GR" sz="2800" b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976410-2F20-41CD-A91B-1BB31BDA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258350"/>
            <a:ext cx="4166509" cy="496547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Measure</a:t>
            </a:r>
            <a:r>
              <a:rPr lang="el-GR" b="1" dirty="0">
                <a:solidFill>
                  <a:schemeClr val="accent6"/>
                </a:solidFill>
              </a:rPr>
              <a:t> 19 </a:t>
            </a:r>
            <a:r>
              <a:rPr lang="el-GR" dirty="0"/>
              <a:t>«(CLLD) </a:t>
            </a:r>
            <a:r>
              <a:rPr lang="el-GR" b="1" dirty="0"/>
              <a:t>– </a:t>
            </a:r>
            <a:r>
              <a:rPr lang="el-GR" b="1" dirty="0">
                <a:solidFill>
                  <a:schemeClr val="accent2"/>
                </a:solidFill>
              </a:rPr>
              <a:t>LEADER</a:t>
            </a:r>
            <a:r>
              <a:rPr lang="el-GR" b="1" dirty="0"/>
              <a:t>» </a:t>
            </a:r>
            <a:r>
              <a:rPr lang="en-US" dirty="0"/>
              <a:t>of National Rural Development Program</a:t>
            </a:r>
            <a:r>
              <a:rPr lang="el-GR" dirty="0"/>
              <a:t> 2014 -2020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</a:rPr>
              <a:t>TC</a:t>
            </a:r>
            <a:r>
              <a:rPr lang="el-GR" sz="2400" b="1" dirty="0">
                <a:solidFill>
                  <a:schemeClr val="accent2"/>
                </a:solidFill>
              </a:rPr>
              <a:t>: </a:t>
            </a:r>
            <a:r>
              <a:rPr lang="en-US" sz="2400" b="1" dirty="0">
                <a:solidFill>
                  <a:schemeClr val="accent2"/>
                </a:solidFill>
              </a:rPr>
              <a:t>10.693.162,39 €</a:t>
            </a:r>
            <a:endParaRPr lang="el-GR" sz="2400" b="1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</a:rPr>
              <a:t>PC</a:t>
            </a:r>
            <a:r>
              <a:rPr lang="el-GR" sz="2400" dirty="0">
                <a:solidFill>
                  <a:schemeClr val="accent2"/>
                </a:solidFill>
              </a:rPr>
              <a:t>: 8.350.000 €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b="1" dirty="0"/>
          </a:p>
          <a:p>
            <a:pPr marL="0" indent="0">
              <a:lnSpc>
                <a:spcPct val="90000"/>
              </a:lnSpc>
              <a:buNone/>
            </a:pPr>
            <a:endParaRPr lang="el-GR" b="1" dirty="0"/>
          </a:p>
          <a:p>
            <a:r>
              <a:rPr lang="en-US" b="1" u="sng" dirty="0">
                <a:solidFill>
                  <a:schemeClr val="accent6"/>
                </a:solidFill>
              </a:rPr>
              <a:t>Priority</a:t>
            </a:r>
            <a:r>
              <a:rPr lang="el-GR" b="1" u="sng" dirty="0">
                <a:solidFill>
                  <a:schemeClr val="accent6"/>
                </a:solidFill>
              </a:rPr>
              <a:t> 4</a:t>
            </a:r>
            <a:r>
              <a:rPr lang="el-GR" b="1" u="sng" dirty="0"/>
              <a:t> </a:t>
            </a:r>
            <a:r>
              <a:rPr lang="en-US" u="sng" dirty="0"/>
              <a:t>of National </a:t>
            </a:r>
            <a:r>
              <a:rPr lang="en-US" b="1" u="sng" dirty="0">
                <a:solidFill>
                  <a:schemeClr val="accent2"/>
                </a:solidFill>
              </a:rPr>
              <a:t>Fisheries</a:t>
            </a:r>
            <a:r>
              <a:rPr lang="en-US" u="sng" dirty="0"/>
              <a:t> Operational Program</a:t>
            </a:r>
            <a:r>
              <a:rPr lang="el-GR" u="sng" dirty="0"/>
              <a:t> 2014-2020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</a:rPr>
              <a:t>TC</a:t>
            </a:r>
            <a:r>
              <a:rPr lang="el-GR" sz="2400" b="1" dirty="0">
                <a:solidFill>
                  <a:schemeClr val="accent2"/>
                </a:solidFill>
              </a:rPr>
              <a:t>: 3.500.000</a:t>
            </a:r>
            <a:r>
              <a:rPr lang="en-US" sz="2400" b="1" dirty="0">
                <a:solidFill>
                  <a:schemeClr val="accent2"/>
                </a:solidFill>
              </a:rPr>
              <a:t> €</a:t>
            </a:r>
            <a:endParaRPr lang="el-GR" sz="2400" b="1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</a:rPr>
              <a:t>PC</a:t>
            </a:r>
            <a:r>
              <a:rPr lang="el-GR" sz="2400" dirty="0">
                <a:solidFill>
                  <a:schemeClr val="accent2"/>
                </a:solidFill>
              </a:rPr>
              <a:t>: 1.950.000 €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 </a:t>
            </a:r>
            <a:endParaRPr lang="el-GR" b="1" dirty="0"/>
          </a:p>
          <a:p>
            <a:pPr>
              <a:lnSpc>
                <a:spcPct val="90000"/>
              </a:lnSpc>
            </a:pPr>
            <a:endParaRPr lang="el-GR" dirty="0"/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015763FB-64F8-4A5D-87E7-7D95DB14D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001850"/>
              </p:ext>
            </p:extLst>
          </p:nvPr>
        </p:nvGraphicFramePr>
        <p:xfrm>
          <a:off x="5766691" y="109057"/>
          <a:ext cx="5793338" cy="333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FEF8ED62-3379-4ADC-B4E4-DC63F88FF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91277"/>
              </p:ext>
            </p:extLst>
          </p:nvPr>
        </p:nvGraphicFramePr>
        <p:xfrm>
          <a:off x="6213348" y="3439486"/>
          <a:ext cx="4914900" cy="328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521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1E4AD7-DC2E-4D65-8B92-7F848391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3603"/>
            <a:ext cx="9172575" cy="923076"/>
          </a:xfrm>
        </p:spPr>
        <p:txBody>
          <a:bodyPr/>
          <a:lstStyle/>
          <a:p>
            <a:r>
              <a:rPr lang="el-GR" sz="4000" b="1" dirty="0">
                <a:solidFill>
                  <a:schemeClr val="accent6"/>
                </a:solidFill>
              </a:rPr>
              <a:t>6 </a:t>
            </a:r>
            <a:r>
              <a:rPr lang="en-US" sz="4000" b="1" dirty="0">
                <a:solidFill>
                  <a:schemeClr val="accent6"/>
                </a:solidFill>
              </a:rPr>
              <a:t>Thematic areas</a:t>
            </a:r>
            <a:r>
              <a:rPr lang="el-GR" sz="4000" b="1" dirty="0">
                <a:solidFill>
                  <a:schemeClr val="accent6"/>
                </a:solidFill>
              </a:rPr>
              <a:t> - 12 </a:t>
            </a:r>
            <a:r>
              <a:rPr lang="en-US" sz="4000" b="1" dirty="0">
                <a:solidFill>
                  <a:schemeClr val="accent6"/>
                </a:solidFill>
              </a:rPr>
              <a:t>Objectives</a:t>
            </a:r>
            <a:r>
              <a:rPr lang="el-GR" sz="4000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007A7F1-921C-4291-8333-FB562B4F1C5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90575"/>
            <a:ext cx="8646341" cy="38632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89E3B-0DBA-4350-AE32-D88327700899}"/>
              </a:ext>
            </a:extLst>
          </p:cNvPr>
          <p:cNvSpPr txBox="1"/>
          <p:nvPr/>
        </p:nvSpPr>
        <p:spPr>
          <a:xfrm>
            <a:off x="676275" y="4838699"/>
            <a:ext cx="9315450" cy="163121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 AREA 6: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“FISHERIES” </a:t>
            </a:r>
            <a:r>
              <a:rPr lang="en-US" sz="2000" dirty="0"/>
              <a:t>:</a:t>
            </a:r>
          </a:p>
          <a:p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Obj.11: </a:t>
            </a:r>
            <a:r>
              <a:rPr lang="en-US" sz="2000" dirty="0"/>
              <a:t>To increase the added value of the fisheries sector through interventions of </a:t>
            </a:r>
            <a:r>
              <a:rPr lang="en-US" sz="2000" dirty="0">
                <a:solidFill>
                  <a:schemeClr val="accent2"/>
                </a:solidFill>
              </a:rPr>
              <a:t>vertical integration</a:t>
            </a:r>
            <a:r>
              <a:rPr lang="en-US" sz="2000" dirty="0"/>
              <a:t>, and to </a:t>
            </a:r>
            <a:r>
              <a:rPr lang="en-US" sz="2000" dirty="0">
                <a:solidFill>
                  <a:schemeClr val="accent2"/>
                </a:solidFill>
              </a:rPr>
              <a:t>differentiate</a:t>
            </a:r>
            <a:r>
              <a:rPr lang="en-US" sz="2000" dirty="0"/>
              <a:t> the sources of income of professional fishermen</a:t>
            </a:r>
          </a:p>
          <a:p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Obj.12: </a:t>
            </a:r>
            <a:r>
              <a:rPr lang="en-US" sz="2000" dirty="0"/>
              <a:t>The amelioration and modernization of fisheries </a:t>
            </a:r>
            <a:r>
              <a:rPr lang="en-US" sz="2000" dirty="0">
                <a:solidFill>
                  <a:schemeClr val="accent2"/>
                </a:solidFill>
              </a:rPr>
              <a:t>infrastructure</a:t>
            </a:r>
            <a:endParaRPr lang="el-G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4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0112A3-D623-4FC6-9E53-273D500F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9437"/>
            <a:ext cx="9404723" cy="77207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Budget Allocation per Thematic Area</a:t>
            </a:r>
            <a:endParaRPr lang="el-GR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8464F57-F581-43BA-A324-17ACAC85D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848175"/>
              </p:ext>
            </p:extLst>
          </p:nvPr>
        </p:nvGraphicFramePr>
        <p:xfrm>
          <a:off x="847288" y="1082180"/>
          <a:ext cx="10159069" cy="1823518"/>
        </p:xfrm>
        <a:graphic>
          <a:graphicData uri="http://schemas.openxmlformats.org/drawingml/2006/table">
            <a:tbl>
              <a:tblPr firstRow="1" firstCol="1" bandRow="1"/>
              <a:tblGrid>
                <a:gridCol w="1615880">
                  <a:extLst>
                    <a:ext uri="{9D8B030D-6E8A-4147-A177-3AD203B41FA5}">
                      <a16:colId xmlns:a16="http://schemas.microsoft.com/office/drawing/2014/main" val="1132799318"/>
                    </a:ext>
                  </a:extLst>
                </a:gridCol>
                <a:gridCol w="1650823">
                  <a:extLst>
                    <a:ext uri="{9D8B030D-6E8A-4147-A177-3AD203B41FA5}">
                      <a16:colId xmlns:a16="http://schemas.microsoft.com/office/drawing/2014/main" val="2226658869"/>
                    </a:ext>
                  </a:extLst>
                </a:gridCol>
                <a:gridCol w="1650823">
                  <a:extLst>
                    <a:ext uri="{9D8B030D-6E8A-4147-A177-3AD203B41FA5}">
                      <a16:colId xmlns:a16="http://schemas.microsoft.com/office/drawing/2014/main" val="426350696"/>
                    </a:ext>
                  </a:extLst>
                </a:gridCol>
                <a:gridCol w="1651881">
                  <a:extLst>
                    <a:ext uri="{9D8B030D-6E8A-4147-A177-3AD203B41FA5}">
                      <a16:colId xmlns:a16="http://schemas.microsoft.com/office/drawing/2014/main" val="952255620"/>
                    </a:ext>
                  </a:extLst>
                </a:gridCol>
                <a:gridCol w="1794831">
                  <a:extLst>
                    <a:ext uri="{9D8B030D-6E8A-4147-A177-3AD203B41FA5}">
                      <a16:colId xmlns:a16="http://schemas.microsoft.com/office/drawing/2014/main" val="2775568020"/>
                    </a:ext>
                  </a:extLst>
                </a:gridCol>
                <a:gridCol w="1794831">
                  <a:extLst>
                    <a:ext uri="{9D8B030D-6E8A-4147-A177-3AD203B41FA5}">
                      <a16:colId xmlns:a16="http://schemas.microsoft.com/office/drawing/2014/main" val="25024561"/>
                    </a:ext>
                  </a:extLst>
                </a:gridCol>
              </a:tblGrid>
              <a:tr h="1823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ΘΕΜΑΤΙΚΗ ΚΑΤΕΥΘΥΝΣΗ 1: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TOURISM</a:t>
                      </a: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ΘΕΜΑΤΙΚΗ ΚΑΤΕΥΘΥΝΣΗ 2: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AGRIFOOD</a:t>
                      </a: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ΘΕΜΑΤΙΚΗ ΚΑΤΕΥΘΥΝΣΗ 3: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OF LIFE</a:t>
                      </a: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ΘΕΜΑΤΙΚΗ ΚΑΤΕΥΘΥΝΣΗ 4: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CULTURE</a:t>
                      </a: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ΘΕΜΑΤΙΚΗ ΚΑΤΕΥΘΥΝΣΗ 5: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DIFFERENTIATION</a:t>
                      </a: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ΘΕΜΑΤΙΚΗ ΚΑΤΕΥΘΥΝΣΗ 6: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FISHERIES</a:t>
                      </a:r>
                      <a:r>
                        <a:rPr lang="el-GR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779630"/>
                  </a:ext>
                </a:extLst>
              </a:tr>
            </a:tbl>
          </a:graphicData>
        </a:graphic>
      </p:graphicFrame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id="{CD2AE011-0F0B-4413-B980-86F73F0CB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401844"/>
              </p:ext>
            </p:extLst>
          </p:nvPr>
        </p:nvGraphicFramePr>
        <p:xfrm>
          <a:off x="503339" y="3189913"/>
          <a:ext cx="88419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99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5B665D-68CE-4B71-82F1-438BD4BF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9" y="196241"/>
            <a:ext cx="9407173" cy="751614"/>
          </a:xfrm>
        </p:spPr>
        <p:txBody>
          <a:bodyPr/>
          <a:lstStyle/>
          <a:p>
            <a:pPr algn="ctr"/>
            <a:r>
              <a:rPr lang="en-US" sz="2800" b="1" u="sng" dirty="0">
                <a:solidFill>
                  <a:schemeClr val="accent6"/>
                </a:solidFill>
              </a:rPr>
              <a:t>Priority</a:t>
            </a:r>
            <a:r>
              <a:rPr lang="el-GR" sz="2800" b="1" u="sng" dirty="0">
                <a:solidFill>
                  <a:schemeClr val="accent6"/>
                </a:solidFill>
              </a:rPr>
              <a:t> 4 </a:t>
            </a:r>
            <a:r>
              <a:rPr lang="en-US" sz="2800" b="1" u="sng" dirty="0">
                <a:solidFill>
                  <a:schemeClr val="accent6"/>
                </a:solidFill>
              </a:rPr>
              <a:t>- </a:t>
            </a:r>
            <a:r>
              <a:rPr lang="en-US" sz="2800" b="1" u="sng" dirty="0">
                <a:solidFill>
                  <a:schemeClr val="accent2"/>
                </a:solidFill>
              </a:rPr>
              <a:t>Fisheries</a:t>
            </a:r>
            <a:r>
              <a:rPr lang="en-US" sz="2800" u="sng" dirty="0">
                <a:solidFill>
                  <a:schemeClr val="accent6"/>
                </a:solidFill>
              </a:rPr>
              <a:t> Program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BEF5A4-2B12-42F0-84EA-515C112C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43" y="1342048"/>
            <a:ext cx="8963229" cy="5433135"/>
          </a:xfrm>
        </p:spPr>
        <p:txBody>
          <a:bodyPr>
            <a:normAutofit fontScale="92500" lnSpcReduction="20000"/>
          </a:bodyPr>
          <a:lstStyle/>
          <a:p>
            <a:r>
              <a:rPr lang="el-GR" sz="1900" dirty="0"/>
              <a:t>Α.1 – </a:t>
            </a:r>
            <a:r>
              <a:rPr lang="en-US" b="1" dirty="0"/>
              <a:t>Establishment, modernization of </a:t>
            </a:r>
            <a:r>
              <a:rPr lang="en-US" b="1" dirty="0">
                <a:solidFill>
                  <a:schemeClr val="accent2"/>
                </a:solidFill>
              </a:rPr>
              <a:t>Food &amp; Beverage outlets</a:t>
            </a:r>
            <a:endParaRPr lang="el-GR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/>
              <a:t>Α.2 – </a:t>
            </a:r>
            <a:r>
              <a:rPr lang="en-US" b="1" dirty="0"/>
              <a:t>Units for provision of </a:t>
            </a:r>
            <a:r>
              <a:rPr lang="en-US" b="1" dirty="0">
                <a:solidFill>
                  <a:schemeClr val="accent2"/>
                </a:solidFill>
              </a:rPr>
              <a:t>Fisheries Tourism services</a:t>
            </a:r>
            <a:endParaRPr lang="el-GR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/>
              <a:t>Α.3 – </a:t>
            </a:r>
            <a:r>
              <a:rPr lang="en-US" b="1" dirty="0"/>
              <a:t>Businesses that promote fisheries and the marine environment as a </a:t>
            </a:r>
            <a:r>
              <a:rPr lang="en-US" b="1" dirty="0">
                <a:solidFill>
                  <a:schemeClr val="accent2"/>
                </a:solidFill>
              </a:rPr>
              <a:t>sport or </a:t>
            </a:r>
            <a:r>
              <a:rPr lang="en-US" b="1" dirty="0" err="1">
                <a:solidFill>
                  <a:schemeClr val="accent2"/>
                </a:solidFill>
              </a:rPr>
              <a:t>leasure</a:t>
            </a:r>
            <a:endParaRPr lang="el-GR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/>
              <a:t>Α.4 - </a:t>
            </a:r>
            <a:r>
              <a:rPr lang="en-US" b="1" dirty="0"/>
              <a:t>Establishment, modernization of </a:t>
            </a:r>
            <a:r>
              <a:rPr lang="en-US" b="1" dirty="0">
                <a:solidFill>
                  <a:schemeClr val="accent2"/>
                </a:solidFill>
              </a:rPr>
              <a:t>Accommodation</a:t>
            </a:r>
            <a:r>
              <a:rPr lang="en-US" b="1" dirty="0"/>
              <a:t> infrastructure</a:t>
            </a:r>
            <a:endParaRPr lang="el-G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/>
              <a:t>Β.1.α </a:t>
            </a:r>
            <a:r>
              <a:rPr lang="el-GR" b="1" dirty="0"/>
              <a:t>- </a:t>
            </a:r>
            <a:r>
              <a:rPr lang="en-US" b="1" dirty="0"/>
              <a:t>Establishment, modernization of </a:t>
            </a:r>
            <a:r>
              <a:rPr lang="en-US" b="1" dirty="0">
                <a:solidFill>
                  <a:schemeClr val="accent2"/>
                </a:solidFill>
              </a:rPr>
              <a:t>Fish Processing and Aquaculture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endParaRPr lang="el-G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>
                <a:solidFill>
                  <a:schemeClr val="accent6"/>
                </a:solidFill>
              </a:rPr>
              <a:t>Α.5 - </a:t>
            </a:r>
            <a:r>
              <a:rPr lang="en-US" b="1" dirty="0">
                <a:solidFill>
                  <a:schemeClr val="accent6"/>
                </a:solidFill>
              </a:rPr>
              <a:t>Businesses that promote </a:t>
            </a:r>
            <a:r>
              <a:rPr lang="en-US" b="1" dirty="0">
                <a:solidFill>
                  <a:schemeClr val="accent2"/>
                </a:solidFill>
              </a:rPr>
              <a:t>fisheries and the marine environment as a sport or </a:t>
            </a:r>
            <a:r>
              <a:rPr lang="en-US" b="1" dirty="0" err="1">
                <a:solidFill>
                  <a:schemeClr val="accent2"/>
                </a:solidFill>
              </a:rPr>
              <a:t>leasure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r>
              <a:rPr lang="el-GR" sz="1900" dirty="0">
                <a:solidFill>
                  <a:schemeClr val="accent6"/>
                </a:solidFill>
              </a:rPr>
              <a:t>Α.6 – </a:t>
            </a:r>
            <a:r>
              <a:rPr lang="en-US" b="1" dirty="0">
                <a:solidFill>
                  <a:schemeClr val="accent6"/>
                </a:solidFill>
              </a:rPr>
              <a:t>Other </a:t>
            </a:r>
            <a:r>
              <a:rPr lang="en-US" b="1" dirty="0">
                <a:solidFill>
                  <a:schemeClr val="accent2"/>
                </a:solidFill>
              </a:rPr>
              <a:t>alternative tourism service provision </a:t>
            </a:r>
            <a:r>
              <a:rPr lang="en-US" b="1" dirty="0">
                <a:solidFill>
                  <a:schemeClr val="accent6"/>
                </a:solidFill>
              </a:rPr>
              <a:t>units</a:t>
            </a:r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>
                <a:solidFill>
                  <a:schemeClr val="accent6"/>
                </a:solidFill>
              </a:rPr>
              <a:t>Α.7 – </a:t>
            </a:r>
            <a:r>
              <a:rPr lang="en-US" b="1" dirty="0">
                <a:solidFill>
                  <a:schemeClr val="accent2"/>
                </a:solidFill>
              </a:rPr>
              <a:t>Services provision </a:t>
            </a:r>
            <a:r>
              <a:rPr lang="en-US" b="1" dirty="0">
                <a:solidFill>
                  <a:schemeClr val="accent6"/>
                </a:solidFill>
              </a:rPr>
              <a:t>and </a:t>
            </a:r>
            <a:r>
              <a:rPr lang="en-US" b="1" dirty="0">
                <a:solidFill>
                  <a:schemeClr val="accent2"/>
                </a:solidFill>
              </a:rPr>
              <a:t>Retail</a:t>
            </a:r>
            <a:r>
              <a:rPr lang="en-US" b="1" dirty="0">
                <a:solidFill>
                  <a:schemeClr val="accent6"/>
                </a:solidFill>
              </a:rPr>
              <a:t> businesses</a:t>
            </a:r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>
                <a:solidFill>
                  <a:schemeClr val="accent6"/>
                </a:solidFill>
              </a:rPr>
              <a:t>Α.8 - </a:t>
            </a:r>
            <a:r>
              <a:rPr lang="en-US" b="1" dirty="0">
                <a:solidFill>
                  <a:schemeClr val="accent6"/>
                </a:solidFill>
              </a:rPr>
              <a:t>Establishment, modernization of </a:t>
            </a:r>
            <a:r>
              <a:rPr lang="en-US" b="1" dirty="0">
                <a:solidFill>
                  <a:schemeClr val="accent2"/>
                </a:solidFill>
              </a:rPr>
              <a:t>Accommodation</a:t>
            </a:r>
            <a:r>
              <a:rPr lang="en-US" b="1" dirty="0">
                <a:solidFill>
                  <a:schemeClr val="accent6"/>
                </a:solidFill>
              </a:rPr>
              <a:t> infrastructure</a:t>
            </a:r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>
                <a:solidFill>
                  <a:schemeClr val="accent6"/>
                </a:solidFill>
              </a:rPr>
              <a:t>Α.9 – </a:t>
            </a:r>
            <a:r>
              <a:rPr lang="en-US" sz="1900" b="1" dirty="0">
                <a:solidFill>
                  <a:schemeClr val="accent2"/>
                </a:solidFill>
              </a:rPr>
              <a:t>Food &amp; Beverage outlets </a:t>
            </a:r>
            <a:r>
              <a:rPr lang="en-US" sz="1900" dirty="0">
                <a:solidFill>
                  <a:schemeClr val="accent6"/>
                </a:solidFill>
              </a:rPr>
              <a:t>and </a:t>
            </a:r>
            <a:r>
              <a:rPr lang="en-US" sz="1900" b="1" dirty="0">
                <a:solidFill>
                  <a:schemeClr val="accent2"/>
                </a:solidFill>
              </a:rPr>
              <a:t>leisure</a:t>
            </a:r>
            <a:r>
              <a:rPr lang="en-US" sz="1900" dirty="0">
                <a:solidFill>
                  <a:schemeClr val="accent6"/>
                </a:solidFill>
              </a:rPr>
              <a:t> spaces</a:t>
            </a:r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>
                <a:solidFill>
                  <a:schemeClr val="accent6"/>
                </a:solidFill>
              </a:rPr>
              <a:t>Α.10 </a:t>
            </a:r>
            <a:r>
              <a:rPr lang="el-GR" b="1" dirty="0">
                <a:solidFill>
                  <a:schemeClr val="accent6"/>
                </a:solidFill>
              </a:rPr>
              <a:t>– </a:t>
            </a:r>
            <a:r>
              <a:rPr lang="en-US" b="1" dirty="0">
                <a:solidFill>
                  <a:schemeClr val="accent2"/>
                </a:solidFill>
              </a:rPr>
              <a:t>Food Production </a:t>
            </a:r>
            <a:r>
              <a:rPr lang="en-US" b="1" dirty="0">
                <a:solidFill>
                  <a:schemeClr val="accent6"/>
                </a:solidFill>
              </a:rPr>
              <a:t>units (</a:t>
            </a:r>
            <a:r>
              <a:rPr lang="en-US" b="1" dirty="0">
                <a:solidFill>
                  <a:schemeClr val="accent2"/>
                </a:solidFill>
              </a:rPr>
              <a:t>after the 1</a:t>
            </a:r>
            <a:r>
              <a:rPr lang="en-US" b="1" baseline="30000" dirty="0">
                <a:solidFill>
                  <a:schemeClr val="accent2"/>
                </a:solidFill>
              </a:rPr>
              <a:t>st</a:t>
            </a:r>
            <a:r>
              <a:rPr lang="en-US" b="1" dirty="0">
                <a:solidFill>
                  <a:schemeClr val="accent2"/>
                </a:solidFill>
              </a:rPr>
              <a:t> stage of manufacturing</a:t>
            </a:r>
            <a:r>
              <a:rPr lang="en-US" b="1" dirty="0">
                <a:solidFill>
                  <a:schemeClr val="accent6"/>
                </a:solidFill>
              </a:rPr>
              <a:t>) of Fisheries products</a:t>
            </a:r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dirty="0">
                <a:solidFill>
                  <a:schemeClr val="accent6"/>
                </a:solidFill>
              </a:rPr>
              <a:t>Β.1.β </a:t>
            </a:r>
            <a:r>
              <a:rPr lang="el-GR" b="1" dirty="0">
                <a:solidFill>
                  <a:schemeClr val="accent6"/>
                </a:solidFill>
              </a:rPr>
              <a:t>- </a:t>
            </a:r>
            <a:r>
              <a:rPr lang="en-US" b="1" dirty="0">
                <a:solidFill>
                  <a:schemeClr val="accent6"/>
                </a:solidFill>
              </a:rPr>
              <a:t>Establishment, modernization of </a:t>
            </a:r>
            <a:r>
              <a:rPr lang="en-US" b="1" dirty="0">
                <a:solidFill>
                  <a:schemeClr val="accent2"/>
                </a:solidFill>
              </a:rPr>
              <a:t>Fish Processing </a:t>
            </a:r>
            <a:r>
              <a:rPr lang="en-US" b="1" dirty="0">
                <a:solidFill>
                  <a:schemeClr val="accent6"/>
                </a:solidFill>
              </a:rPr>
              <a:t>and </a:t>
            </a:r>
            <a:r>
              <a:rPr lang="en-US" b="1" dirty="0">
                <a:solidFill>
                  <a:schemeClr val="accent2"/>
                </a:solidFill>
              </a:rPr>
              <a:t>Aquaculture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BF5D42F-95D3-491A-A8B9-77CED2C1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60" y="134648"/>
            <a:ext cx="2502614" cy="729406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2D9BABCF-2CF3-48EA-AE13-84133F5EB9D6}"/>
              </a:ext>
            </a:extLst>
          </p:cNvPr>
          <p:cNvGrpSpPr/>
          <p:nvPr/>
        </p:nvGrpSpPr>
        <p:grpSpPr>
          <a:xfrm>
            <a:off x="9264026" y="1655498"/>
            <a:ext cx="1496184" cy="1887765"/>
            <a:chOff x="10067954" y="1526157"/>
            <a:chExt cx="1496184" cy="1420666"/>
          </a:xfrm>
        </p:grpSpPr>
        <p:sp>
          <p:nvSpPr>
            <p:cNvPr id="5" name="Αριστερό άγκιστρο 4">
              <a:extLst>
                <a:ext uri="{FF2B5EF4-FFF2-40B4-BE49-F238E27FC236}">
                  <a16:creationId xmlns:a16="http://schemas.microsoft.com/office/drawing/2014/main" id="{98A9C147-BC28-4945-88C3-83FFB9CE626B}"/>
                </a:ext>
              </a:extLst>
            </p:cNvPr>
            <p:cNvSpPr/>
            <p:nvPr/>
          </p:nvSpPr>
          <p:spPr>
            <a:xfrm>
              <a:off x="10067954" y="1526157"/>
              <a:ext cx="256478" cy="142066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E58278-1F89-457D-9ED9-F823CAB487C9}"/>
                </a:ext>
              </a:extLst>
            </p:cNvPr>
            <p:cNvSpPr txBox="1"/>
            <p:nvPr/>
          </p:nvSpPr>
          <p:spPr>
            <a:xfrm>
              <a:off x="10172410" y="2015687"/>
              <a:ext cx="1391728" cy="277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FISHERMEN</a:t>
              </a:r>
              <a:endParaRPr lang="el-GR" b="1" dirty="0"/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33E359EB-08DB-462E-8CEC-4BEAF3272FF1}"/>
              </a:ext>
            </a:extLst>
          </p:cNvPr>
          <p:cNvGrpSpPr/>
          <p:nvPr/>
        </p:nvGrpSpPr>
        <p:grpSpPr>
          <a:xfrm>
            <a:off x="9279898" y="3674689"/>
            <a:ext cx="2153152" cy="2867487"/>
            <a:chOff x="9296702" y="3412532"/>
            <a:chExt cx="2153152" cy="1927299"/>
          </a:xfrm>
        </p:grpSpPr>
        <p:sp>
          <p:nvSpPr>
            <p:cNvPr id="6" name="Αριστερό άγκιστρο 5">
              <a:extLst>
                <a:ext uri="{FF2B5EF4-FFF2-40B4-BE49-F238E27FC236}">
                  <a16:creationId xmlns:a16="http://schemas.microsoft.com/office/drawing/2014/main" id="{B55C45D7-9E8E-4ECE-ABD6-11433551B039}"/>
                </a:ext>
              </a:extLst>
            </p:cNvPr>
            <p:cNvSpPr/>
            <p:nvPr/>
          </p:nvSpPr>
          <p:spPr>
            <a:xfrm>
              <a:off x="9296702" y="3412532"/>
              <a:ext cx="256478" cy="1927299"/>
            </a:xfrm>
            <a:prstGeom prst="lef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2A522E-8BF5-4B33-90A4-E5D0D2B4DD88}"/>
                </a:ext>
              </a:extLst>
            </p:cNvPr>
            <p:cNvSpPr txBox="1"/>
            <p:nvPr/>
          </p:nvSpPr>
          <p:spPr>
            <a:xfrm>
              <a:off x="9424941" y="4191515"/>
              <a:ext cx="2024913" cy="24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NON-FISHERMEN</a:t>
              </a:r>
              <a:endParaRPr lang="el-GR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D48DFE-1636-42E8-A78E-60EAFD96C10E}"/>
              </a:ext>
            </a:extLst>
          </p:cNvPr>
          <p:cNvSpPr txBox="1"/>
          <p:nvPr/>
        </p:nvSpPr>
        <p:spPr>
          <a:xfrm>
            <a:off x="655868" y="880383"/>
            <a:ext cx="55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4.2.1: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Investments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29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5B665D-68CE-4B71-82F1-438BD4BF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9" y="196241"/>
            <a:ext cx="9407173" cy="751614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6"/>
                </a:solidFill>
              </a:rPr>
              <a:t>                   Priority</a:t>
            </a:r>
            <a:r>
              <a:rPr lang="el-GR" sz="2800" b="1" u="sng" dirty="0">
                <a:solidFill>
                  <a:schemeClr val="accent6"/>
                </a:solidFill>
              </a:rPr>
              <a:t> 4 </a:t>
            </a:r>
            <a:r>
              <a:rPr lang="en-US" sz="2800" b="1" u="sng" dirty="0">
                <a:solidFill>
                  <a:schemeClr val="accent6"/>
                </a:solidFill>
              </a:rPr>
              <a:t>- </a:t>
            </a:r>
            <a:r>
              <a:rPr lang="en-US" sz="2800" b="1" u="sng" dirty="0">
                <a:solidFill>
                  <a:schemeClr val="accent2"/>
                </a:solidFill>
              </a:rPr>
              <a:t>Fisheries</a:t>
            </a:r>
            <a:r>
              <a:rPr lang="en-US" sz="2800" u="sng" dirty="0">
                <a:solidFill>
                  <a:schemeClr val="accent6"/>
                </a:solidFill>
              </a:rPr>
              <a:t> Program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BEF5A4-2B12-42F0-84EA-515C112C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70" y="1722392"/>
            <a:ext cx="10596282" cy="23902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4.2.2.1 – </a:t>
            </a:r>
            <a:r>
              <a:rPr lang="en-US" b="1" dirty="0" err="1">
                <a:solidFill>
                  <a:schemeClr val="accent2"/>
                </a:solidFill>
              </a:rPr>
              <a:t>Modenisation</a:t>
            </a:r>
            <a:r>
              <a:rPr lang="en-US" b="1" dirty="0">
                <a:solidFill>
                  <a:schemeClr val="accent2"/>
                </a:solidFill>
              </a:rPr>
              <a:t> of </a:t>
            </a:r>
            <a:r>
              <a:rPr lang="en-US" b="1" dirty="0">
                <a:solidFill>
                  <a:schemeClr val="accent6"/>
                </a:solidFill>
              </a:rPr>
              <a:t>Fishing Ports </a:t>
            </a:r>
            <a:r>
              <a:rPr lang="en-US" b="1" dirty="0">
                <a:solidFill>
                  <a:schemeClr val="accent2"/>
                </a:solidFill>
              </a:rPr>
              <a:t>and </a:t>
            </a:r>
            <a:r>
              <a:rPr lang="en-US" b="1" dirty="0">
                <a:solidFill>
                  <a:schemeClr val="accent6"/>
                </a:solidFill>
              </a:rPr>
              <a:t>Unloading</a:t>
            </a:r>
            <a:r>
              <a:rPr lang="en-US" b="1" dirty="0">
                <a:solidFill>
                  <a:schemeClr val="accent2"/>
                </a:solidFill>
              </a:rPr>
              <a:t> spaces</a:t>
            </a:r>
          </a:p>
          <a:p>
            <a:pPr>
              <a:lnSpc>
                <a:spcPct val="150000"/>
              </a:lnSpc>
            </a:pPr>
            <a:r>
              <a:rPr lang="el-GR" dirty="0"/>
              <a:t>4.2.2.2 – </a:t>
            </a:r>
            <a:r>
              <a:rPr lang="en-US" b="1" dirty="0">
                <a:solidFill>
                  <a:schemeClr val="accent2"/>
                </a:solidFill>
              </a:rPr>
              <a:t>Spaces for </a:t>
            </a:r>
            <a:r>
              <a:rPr lang="en-US" b="1" dirty="0">
                <a:solidFill>
                  <a:schemeClr val="accent6"/>
                </a:solidFill>
              </a:rPr>
              <a:t>Cultural</a:t>
            </a:r>
            <a:r>
              <a:rPr lang="en-US" b="1" dirty="0">
                <a:solidFill>
                  <a:schemeClr val="accent2"/>
                </a:solidFill>
              </a:rPr>
              <a:t> activities,</a:t>
            </a:r>
            <a:r>
              <a:rPr lang="el-GR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Daily care for Elderly and Children </a:t>
            </a:r>
            <a:r>
              <a:rPr lang="en-US" b="1" dirty="0">
                <a:solidFill>
                  <a:schemeClr val="accent2"/>
                </a:solidFill>
              </a:rPr>
              <a:t>centers</a:t>
            </a:r>
            <a:endParaRPr lang="el-GR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/>
              <a:t>4.2.2.3 – </a:t>
            </a:r>
            <a:r>
              <a:rPr lang="en-US" b="1" dirty="0">
                <a:solidFill>
                  <a:schemeClr val="accent2"/>
                </a:solidFill>
              </a:rPr>
              <a:t>Regeneration of </a:t>
            </a:r>
            <a:r>
              <a:rPr lang="en-US" b="1" dirty="0">
                <a:solidFill>
                  <a:schemeClr val="accent6"/>
                </a:solidFill>
              </a:rPr>
              <a:t>Community spaces for public use</a:t>
            </a:r>
            <a:endParaRPr lang="el-GR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BF5D42F-95D3-491A-A8B9-77CED2C1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60" y="134648"/>
            <a:ext cx="2502614" cy="729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48DFE-1636-42E8-A78E-60EAFD96C10E}"/>
              </a:ext>
            </a:extLst>
          </p:cNvPr>
          <p:cNvSpPr txBox="1"/>
          <p:nvPr/>
        </p:nvSpPr>
        <p:spPr>
          <a:xfrm>
            <a:off x="669741" y="1147066"/>
            <a:ext cx="55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4.2.2: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Invesments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A1114-FA84-47C0-A5F6-139ABB50C5A5}"/>
              </a:ext>
            </a:extLst>
          </p:cNvPr>
          <p:cNvSpPr txBox="1"/>
          <p:nvPr/>
        </p:nvSpPr>
        <p:spPr>
          <a:xfrm>
            <a:off x="633970" y="4330263"/>
            <a:ext cx="1021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4.2.2: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and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Projects</a:t>
            </a:r>
            <a:endParaRPr lang="el-GR" sz="2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0DCB02EE-20D7-4704-9078-57442D7C931B}"/>
              </a:ext>
            </a:extLst>
          </p:cNvPr>
          <p:cNvSpPr txBox="1">
            <a:spLocks/>
          </p:cNvSpPr>
          <p:nvPr/>
        </p:nvSpPr>
        <p:spPr>
          <a:xfrm>
            <a:off x="633970" y="5086389"/>
            <a:ext cx="10596282" cy="147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l-GR" dirty="0"/>
              <a:t>4.3.1 </a:t>
            </a:r>
            <a:r>
              <a:rPr lang="en-US" dirty="0"/>
              <a:t>– </a:t>
            </a:r>
            <a:r>
              <a:rPr lang="en-US" b="1" dirty="0">
                <a:solidFill>
                  <a:schemeClr val="accent2"/>
                </a:solidFill>
              </a:rPr>
              <a:t>“Marine environment, Coastal threats and fisheries”</a:t>
            </a:r>
            <a:endParaRPr lang="el-GR" b="1" dirty="0">
              <a:solidFill>
                <a:schemeClr val="accent2"/>
              </a:solidFill>
            </a:endParaRPr>
          </a:p>
          <a:p>
            <a:r>
              <a:rPr lang="el-GR" dirty="0"/>
              <a:t>4.3.2 </a:t>
            </a:r>
            <a:r>
              <a:rPr lang="en-US" dirty="0"/>
              <a:t>– “</a:t>
            </a:r>
            <a:r>
              <a:rPr lang="en-US" b="1" dirty="0">
                <a:solidFill>
                  <a:schemeClr val="accent2"/>
                </a:solidFill>
              </a:rPr>
              <a:t>Manufacturing and trading of fisheries products”</a:t>
            </a:r>
            <a:endParaRPr lang="el-G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1892D0-C1FE-49C8-ADAB-AAD163DF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59" y="2796771"/>
            <a:ext cx="8948872" cy="948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</a:rPr>
              <a:t>Thank you for your attention!</a:t>
            </a:r>
            <a:endParaRPr lang="el-G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5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Ιό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1550</TotalTime>
  <Words>533</Words>
  <Application>Microsoft Office PowerPoint</Application>
  <PresentationFormat>Ευρεία οθόνη</PresentationFormat>
  <Paragraphs>84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Ιόν</vt:lpstr>
      <vt:lpstr>1_Ιόν</vt:lpstr>
      <vt:lpstr>1ο Congress of Local Development of Halkidiki, Nea Moudania</vt:lpstr>
      <vt:lpstr>Submission of the Local Program</vt:lpstr>
      <vt:lpstr>The 2 Local programs (implementation area)</vt:lpstr>
      <vt:lpstr>The 2 Local programs (budget allocation)</vt:lpstr>
      <vt:lpstr>6 Thematic areas - 12 Objectives </vt:lpstr>
      <vt:lpstr>Budget Allocation per Thematic Area</vt:lpstr>
      <vt:lpstr>Priority 4 - Fisheries Program </vt:lpstr>
      <vt:lpstr>                   Priority 4 - Fisheries Program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Tasos Liva</dc:creator>
  <cp:lastModifiedBy>Tasos Liva</cp:lastModifiedBy>
  <cp:revision>157</cp:revision>
  <dcterms:created xsi:type="dcterms:W3CDTF">2017-10-04T08:41:14Z</dcterms:created>
  <dcterms:modified xsi:type="dcterms:W3CDTF">2018-11-06T09:04:03Z</dcterms:modified>
</cp:coreProperties>
</file>